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9" r:id="rId8"/>
    <p:sldId id="260" r:id="rId9"/>
    <p:sldId id="261" r:id="rId10"/>
    <p:sldId id="262" r:id="rId11"/>
    <p:sldId id="263" r:id="rId12"/>
    <p:sldId id="264" r:id="rId13"/>
    <p:sldId id="265" r:id="rId14"/>
    <p:sldId id="270" r:id="rId15"/>
    <p:sldId id="266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7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118616" y="1342500"/>
            <a:ext cx="5505449" cy="7600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982218" y="4751039"/>
            <a:ext cx="1273810" cy="802005"/>
          </a:xfrm>
          <a:custGeom>
            <a:avLst/>
            <a:gdLst/>
            <a:ahLst/>
            <a:cxnLst/>
            <a:rect l="l" t="t" r="r" b="b"/>
            <a:pathLst>
              <a:path w="1273809" h="802004">
                <a:moveTo>
                  <a:pt x="1273512" y="801841"/>
                </a:moveTo>
                <a:lnTo>
                  <a:pt x="0" y="801841"/>
                </a:lnTo>
                <a:lnTo>
                  <a:pt x="0" y="0"/>
                </a:lnTo>
                <a:lnTo>
                  <a:pt x="1273512" y="0"/>
                </a:lnTo>
                <a:lnTo>
                  <a:pt x="1273512" y="801841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352459" y="5032369"/>
            <a:ext cx="533400" cy="236220"/>
          </a:xfrm>
          <a:custGeom>
            <a:avLst/>
            <a:gdLst/>
            <a:ahLst/>
            <a:cxnLst/>
            <a:rect l="l" t="t" r="r" b="b"/>
            <a:pathLst>
              <a:path w="533400" h="236220">
                <a:moveTo>
                  <a:pt x="415426" y="235836"/>
                </a:moveTo>
                <a:lnTo>
                  <a:pt x="401272" y="221700"/>
                </a:lnTo>
                <a:lnTo>
                  <a:pt x="495382" y="127713"/>
                </a:lnTo>
                <a:lnTo>
                  <a:pt x="0" y="127713"/>
                </a:lnTo>
                <a:lnTo>
                  <a:pt x="0" y="107874"/>
                </a:lnTo>
                <a:lnTo>
                  <a:pt x="495382" y="107874"/>
                </a:lnTo>
                <a:lnTo>
                  <a:pt x="401272" y="14135"/>
                </a:lnTo>
                <a:lnTo>
                  <a:pt x="415426" y="0"/>
                </a:lnTo>
                <a:lnTo>
                  <a:pt x="533374" y="117794"/>
                </a:lnTo>
                <a:lnTo>
                  <a:pt x="415426" y="2358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144000" y="1934473"/>
            <a:ext cx="7239000" cy="9525"/>
          </a:xfrm>
          <a:custGeom>
            <a:avLst/>
            <a:gdLst/>
            <a:ahLst/>
            <a:cxnLst/>
            <a:rect l="l" t="t" r="r" b="b"/>
            <a:pathLst>
              <a:path w="7239000" h="9525">
                <a:moveTo>
                  <a:pt x="7239000" y="9525"/>
                </a:moveTo>
                <a:lnTo>
                  <a:pt x="0" y="9525"/>
                </a:lnTo>
                <a:lnTo>
                  <a:pt x="0" y="0"/>
                </a:lnTo>
                <a:lnTo>
                  <a:pt x="7239000" y="0"/>
                </a:lnTo>
                <a:lnTo>
                  <a:pt x="7239000" y="952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810731" y="1028699"/>
            <a:ext cx="666750" cy="666750"/>
          </a:xfrm>
          <a:custGeom>
            <a:avLst/>
            <a:gdLst/>
            <a:ahLst/>
            <a:cxnLst/>
            <a:rect l="l" t="t" r="r" b="b"/>
            <a:pathLst>
              <a:path w="666750" h="666750">
                <a:moveTo>
                  <a:pt x="333269" y="666538"/>
                </a:moveTo>
                <a:lnTo>
                  <a:pt x="292470" y="664031"/>
                </a:lnTo>
                <a:lnTo>
                  <a:pt x="252291" y="656550"/>
                </a:lnTo>
                <a:lnTo>
                  <a:pt x="213329" y="644207"/>
                </a:lnTo>
                <a:lnTo>
                  <a:pt x="176167" y="627185"/>
                </a:lnTo>
                <a:lnTo>
                  <a:pt x="141367" y="605743"/>
                </a:lnTo>
                <a:lnTo>
                  <a:pt x="109459" y="580205"/>
                </a:lnTo>
                <a:lnTo>
                  <a:pt x="80916" y="550953"/>
                </a:lnTo>
                <a:lnTo>
                  <a:pt x="56165" y="518424"/>
                </a:lnTo>
                <a:lnTo>
                  <a:pt x="35583" y="483108"/>
                </a:lnTo>
                <a:lnTo>
                  <a:pt x="19481" y="445543"/>
                </a:lnTo>
                <a:lnTo>
                  <a:pt x="8098" y="406291"/>
                </a:lnTo>
                <a:lnTo>
                  <a:pt x="1604" y="365934"/>
                </a:lnTo>
                <a:lnTo>
                  <a:pt x="0" y="333269"/>
                </a:lnTo>
                <a:lnTo>
                  <a:pt x="100" y="325087"/>
                </a:lnTo>
                <a:lnTo>
                  <a:pt x="3606" y="284368"/>
                </a:lnTo>
                <a:lnTo>
                  <a:pt x="12071" y="244384"/>
                </a:lnTo>
                <a:lnTo>
                  <a:pt x="25368" y="205732"/>
                </a:lnTo>
                <a:lnTo>
                  <a:pt x="43297" y="168999"/>
                </a:lnTo>
                <a:lnTo>
                  <a:pt x="65584" y="134740"/>
                </a:lnTo>
                <a:lnTo>
                  <a:pt x="91898" y="103468"/>
                </a:lnTo>
                <a:lnTo>
                  <a:pt x="121845" y="75648"/>
                </a:lnTo>
                <a:lnTo>
                  <a:pt x="154972" y="51704"/>
                </a:lnTo>
                <a:lnTo>
                  <a:pt x="190778" y="31997"/>
                </a:lnTo>
                <a:lnTo>
                  <a:pt x="228726" y="16821"/>
                </a:lnTo>
                <a:lnTo>
                  <a:pt x="268250" y="6403"/>
                </a:lnTo>
                <a:lnTo>
                  <a:pt x="308754" y="902"/>
                </a:lnTo>
                <a:lnTo>
                  <a:pt x="333269" y="0"/>
                </a:lnTo>
                <a:lnTo>
                  <a:pt x="341450" y="100"/>
                </a:lnTo>
                <a:lnTo>
                  <a:pt x="382169" y="3606"/>
                </a:lnTo>
                <a:lnTo>
                  <a:pt x="422153" y="12071"/>
                </a:lnTo>
                <a:lnTo>
                  <a:pt x="460805" y="25368"/>
                </a:lnTo>
                <a:lnTo>
                  <a:pt x="497538" y="43297"/>
                </a:lnTo>
                <a:lnTo>
                  <a:pt x="531797" y="65584"/>
                </a:lnTo>
                <a:lnTo>
                  <a:pt x="563070" y="91898"/>
                </a:lnTo>
                <a:lnTo>
                  <a:pt x="590890" y="121845"/>
                </a:lnTo>
                <a:lnTo>
                  <a:pt x="614833" y="154972"/>
                </a:lnTo>
                <a:lnTo>
                  <a:pt x="634540" y="190778"/>
                </a:lnTo>
                <a:lnTo>
                  <a:pt x="649716" y="228726"/>
                </a:lnTo>
                <a:lnTo>
                  <a:pt x="660134" y="268250"/>
                </a:lnTo>
                <a:lnTo>
                  <a:pt x="665635" y="308754"/>
                </a:lnTo>
                <a:lnTo>
                  <a:pt x="666538" y="333269"/>
                </a:lnTo>
                <a:lnTo>
                  <a:pt x="666437" y="341450"/>
                </a:lnTo>
                <a:lnTo>
                  <a:pt x="662931" y="382169"/>
                </a:lnTo>
                <a:lnTo>
                  <a:pt x="654466" y="422153"/>
                </a:lnTo>
                <a:lnTo>
                  <a:pt x="641169" y="460805"/>
                </a:lnTo>
                <a:lnTo>
                  <a:pt x="623241" y="497538"/>
                </a:lnTo>
                <a:lnTo>
                  <a:pt x="600953" y="531797"/>
                </a:lnTo>
                <a:lnTo>
                  <a:pt x="574639" y="563070"/>
                </a:lnTo>
                <a:lnTo>
                  <a:pt x="544692" y="590890"/>
                </a:lnTo>
                <a:lnTo>
                  <a:pt x="511565" y="614833"/>
                </a:lnTo>
                <a:lnTo>
                  <a:pt x="475759" y="634540"/>
                </a:lnTo>
                <a:lnTo>
                  <a:pt x="437811" y="649716"/>
                </a:lnTo>
                <a:lnTo>
                  <a:pt x="398287" y="660134"/>
                </a:lnTo>
                <a:lnTo>
                  <a:pt x="357783" y="665635"/>
                </a:lnTo>
                <a:lnTo>
                  <a:pt x="333269" y="666538"/>
                </a:lnTo>
                <a:close/>
              </a:path>
            </a:pathLst>
          </a:custGeom>
          <a:solidFill>
            <a:srgbClr val="A19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78982" y="3972293"/>
            <a:ext cx="10530034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82539" y="2870150"/>
            <a:ext cx="14922920" cy="2082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.ibb.co/sHVSH79/UML.png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010918" y="4743358"/>
              <a:ext cx="1273810" cy="802005"/>
            </a:xfrm>
            <a:custGeom>
              <a:avLst/>
              <a:gdLst/>
              <a:ahLst/>
              <a:cxnLst/>
              <a:rect l="l" t="t" r="r" b="b"/>
              <a:pathLst>
                <a:path w="1273809" h="802004">
                  <a:moveTo>
                    <a:pt x="1273512" y="801841"/>
                  </a:moveTo>
                  <a:lnTo>
                    <a:pt x="0" y="801841"/>
                  </a:lnTo>
                  <a:lnTo>
                    <a:pt x="0" y="0"/>
                  </a:lnTo>
                  <a:lnTo>
                    <a:pt x="1273512" y="0"/>
                  </a:lnTo>
                  <a:lnTo>
                    <a:pt x="1273512" y="801841"/>
                  </a:lnTo>
                  <a:close/>
                </a:path>
              </a:pathLst>
            </a:custGeom>
            <a:solidFill>
              <a:srgbClr val="A19C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81159" y="5024688"/>
              <a:ext cx="533400" cy="236220"/>
            </a:xfrm>
            <a:custGeom>
              <a:avLst/>
              <a:gdLst/>
              <a:ahLst/>
              <a:cxnLst/>
              <a:rect l="l" t="t" r="r" b="b"/>
              <a:pathLst>
                <a:path w="533400" h="236220">
                  <a:moveTo>
                    <a:pt x="415426" y="235836"/>
                  </a:moveTo>
                  <a:lnTo>
                    <a:pt x="401272" y="221700"/>
                  </a:lnTo>
                  <a:lnTo>
                    <a:pt x="495382" y="127713"/>
                  </a:lnTo>
                  <a:lnTo>
                    <a:pt x="0" y="127713"/>
                  </a:lnTo>
                  <a:lnTo>
                    <a:pt x="0" y="107874"/>
                  </a:lnTo>
                  <a:lnTo>
                    <a:pt x="495382" y="107874"/>
                  </a:lnTo>
                  <a:lnTo>
                    <a:pt x="401272" y="14135"/>
                  </a:lnTo>
                  <a:lnTo>
                    <a:pt x="415426" y="0"/>
                  </a:lnTo>
                  <a:lnTo>
                    <a:pt x="533374" y="117794"/>
                  </a:lnTo>
                  <a:lnTo>
                    <a:pt x="415426" y="235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1028699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666750" h="666750">
                  <a:moveTo>
                    <a:pt x="333269" y="666538"/>
                  </a:moveTo>
                  <a:lnTo>
                    <a:pt x="292470" y="664031"/>
                  </a:lnTo>
                  <a:lnTo>
                    <a:pt x="252291" y="656550"/>
                  </a:lnTo>
                  <a:lnTo>
                    <a:pt x="213329" y="644207"/>
                  </a:lnTo>
                  <a:lnTo>
                    <a:pt x="176167" y="627185"/>
                  </a:lnTo>
                  <a:lnTo>
                    <a:pt x="141367" y="605743"/>
                  </a:lnTo>
                  <a:lnTo>
                    <a:pt x="109459" y="580205"/>
                  </a:lnTo>
                  <a:lnTo>
                    <a:pt x="80916" y="550953"/>
                  </a:lnTo>
                  <a:lnTo>
                    <a:pt x="56165" y="518424"/>
                  </a:lnTo>
                  <a:lnTo>
                    <a:pt x="35583" y="483108"/>
                  </a:lnTo>
                  <a:lnTo>
                    <a:pt x="19481" y="445543"/>
                  </a:lnTo>
                  <a:lnTo>
                    <a:pt x="8098" y="406291"/>
                  </a:lnTo>
                  <a:lnTo>
                    <a:pt x="1604" y="365934"/>
                  </a:lnTo>
                  <a:lnTo>
                    <a:pt x="0" y="333269"/>
                  </a:lnTo>
                  <a:lnTo>
                    <a:pt x="100" y="325087"/>
                  </a:lnTo>
                  <a:lnTo>
                    <a:pt x="3606" y="284368"/>
                  </a:lnTo>
                  <a:lnTo>
                    <a:pt x="12071" y="244384"/>
                  </a:lnTo>
                  <a:lnTo>
                    <a:pt x="25368" y="205732"/>
                  </a:lnTo>
                  <a:lnTo>
                    <a:pt x="43297" y="168999"/>
                  </a:lnTo>
                  <a:lnTo>
                    <a:pt x="65584" y="134740"/>
                  </a:lnTo>
                  <a:lnTo>
                    <a:pt x="91898" y="103468"/>
                  </a:lnTo>
                  <a:lnTo>
                    <a:pt x="121845" y="75648"/>
                  </a:lnTo>
                  <a:lnTo>
                    <a:pt x="154972" y="51704"/>
                  </a:lnTo>
                  <a:lnTo>
                    <a:pt x="190778" y="31997"/>
                  </a:lnTo>
                  <a:lnTo>
                    <a:pt x="228726" y="16821"/>
                  </a:lnTo>
                  <a:lnTo>
                    <a:pt x="268250" y="6403"/>
                  </a:lnTo>
                  <a:lnTo>
                    <a:pt x="308754" y="902"/>
                  </a:lnTo>
                  <a:lnTo>
                    <a:pt x="333269" y="0"/>
                  </a:lnTo>
                  <a:lnTo>
                    <a:pt x="341450" y="100"/>
                  </a:lnTo>
                  <a:lnTo>
                    <a:pt x="382169" y="3606"/>
                  </a:lnTo>
                  <a:lnTo>
                    <a:pt x="422153" y="12071"/>
                  </a:lnTo>
                  <a:lnTo>
                    <a:pt x="460805" y="25368"/>
                  </a:lnTo>
                  <a:lnTo>
                    <a:pt x="497538" y="43297"/>
                  </a:lnTo>
                  <a:lnTo>
                    <a:pt x="531797" y="65584"/>
                  </a:lnTo>
                  <a:lnTo>
                    <a:pt x="563070" y="91898"/>
                  </a:lnTo>
                  <a:lnTo>
                    <a:pt x="590890" y="121845"/>
                  </a:lnTo>
                  <a:lnTo>
                    <a:pt x="614833" y="154972"/>
                  </a:lnTo>
                  <a:lnTo>
                    <a:pt x="634540" y="190778"/>
                  </a:lnTo>
                  <a:lnTo>
                    <a:pt x="649716" y="228726"/>
                  </a:lnTo>
                  <a:lnTo>
                    <a:pt x="660134" y="268250"/>
                  </a:lnTo>
                  <a:lnTo>
                    <a:pt x="665635" y="308754"/>
                  </a:lnTo>
                  <a:lnTo>
                    <a:pt x="666538" y="333269"/>
                  </a:lnTo>
                  <a:lnTo>
                    <a:pt x="666437" y="341450"/>
                  </a:lnTo>
                  <a:lnTo>
                    <a:pt x="662931" y="382169"/>
                  </a:lnTo>
                  <a:lnTo>
                    <a:pt x="654466" y="422153"/>
                  </a:lnTo>
                  <a:lnTo>
                    <a:pt x="641169" y="460805"/>
                  </a:lnTo>
                  <a:lnTo>
                    <a:pt x="623241" y="497538"/>
                  </a:lnTo>
                  <a:lnTo>
                    <a:pt x="600953" y="531797"/>
                  </a:lnTo>
                  <a:lnTo>
                    <a:pt x="574639" y="563070"/>
                  </a:lnTo>
                  <a:lnTo>
                    <a:pt x="544692" y="590890"/>
                  </a:lnTo>
                  <a:lnTo>
                    <a:pt x="511565" y="614833"/>
                  </a:lnTo>
                  <a:lnTo>
                    <a:pt x="475759" y="634540"/>
                  </a:lnTo>
                  <a:lnTo>
                    <a:pt x="437811" y="649716"/>
                  </a:lnTo>
                  <a:lnTo>
                    <a:pt x="398287" y="660134"/>
                  </a:lnTo>
                  <a:lnTo>
                    <a:pt x="357783" y="665635"/>
                  </a:lnTo>
                  <a:lnTo>
                    <a:pt x="333269" y="666538"/>
                  </a:lnTo>
                  <a:close/>
                </a:path>
              </a:pathLst>
            </a:custGeom>
            <a:solidFill>
              <a:srgbClr val="A19C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9419" y="1198036"/>
            <a:ext cx="420370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50" b="1" spc="160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85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82539" y="2870150"/>
            <a:ext cx="1471041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3500" spc="1645" dirty="0">
                <a:latin typeface="Times New Roman"/>
                <a:cs typeface="Times New Roman"/>
              </a:rPr>
              <a:t>MINE</a:t>
            </a:r>
            <a:r>
              <a:rPr sz="13500" spc="1645" dirty="0">
                <a:latin typeface="Times New Roman"/>
                <a:cs typeface="Times New Roman"/>
              </a:rPr>
              <a:t>SWEEPER</a:t>
            </a:r>
            <a:endParaRPr sz="13500" dirty="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09564" y="6382603"/>
            <a:ext cx="114300" cy="1600200"/>
            <a:chOff x="2009564" y="6382603"/>
            <a:chExt cx="114300" cy="1600200"/>
          </a:xfrm>
        </p:grpSpPr>
        <p:sp>
          <p:nvSpPr>
            <p:cNvPr id="10" name="object 10"/>
            <p:cNvSpPr/>
            <p:nvPr/>
          </p:nvSpPr>
          <p:spPr>
            <a:xfrm>
              <a:off x="2009564" y="6382603"/>
              <a:ext cx="114300" cy="114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09564" y="6877903"/>
              <a:ext cx="114300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09564" y="7373203"/>
              <a:ext cx="114300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09564" y="7868503"/>
              <a:ext cx="114300" cy="114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82539" y="5612341"/>
            <a:ext cx="6720205" cy="25019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80" dirty="0">
                <a:solidFill>
                  <a:srgbClr val="FFFFFF"/>
                </a:solidFill>
                <a:latin typeface="Trebuchet MS"/>
                <a:cs typeface="Trebuchet MS"/>
              </a:rPr>
              <a:t>Members:</a:t>
            </a:r>
            <a:endParaRPr sz="2800">
              <a:latin typeface="Trebuchet MS"/>
              <a:cs typeface="Trebuchet MS"/>
            </a:endParaRPr>
          </a:p>
          <a:p>
            <a:pPr marL="616585" marR="5080">
              <a:lnSpc>
                <a:spcPct val="116100"/>
              </a:lnSpc>
            </a:pPr>
            <a:r>
              <a:rPr sz="2800" spc="155" dirty="0">
                <a:solidFill>
                  <a:srgbClr val="FFFFFF"/>
                </a:solidFill>
                <a:latin typeface="Trebuchet MS"/>
                <a:cs typeface="Trebuchet MS"/>
              </a:rPr>
              <a:t>Nguyen </a:t>
            </a:r>
            <a:r>
              <a:rPr sz="2800" spc="145" dirty="0">
                <a:solidFill>
                  <a:srgbClr val="FFFFFF"/>
                </a:solidFill>
                <a:latin typeface="Trebuchet MS"/>
                <a:cs typeface="Trebuchet MS"/>
              </a:rPr>
              <a:t>Minh </a:t>
            </a:r>
            <a:r>
              <a:rPr sz="2800" spc="105" dirty="0">
                <a:solidFill>
                  <a:srgbClr val="FFFFFF"/>
                </a:solidFill>
                <a:latin typeface="Trebuchet MS"/>
                <a:cs typeface="Trebuchet MS"/>
              </a:rPr>
              <a:t>Trang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- </a:t>
            </a: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ITDSIU19020  </a:t>
            </a:r>
            <a:r>
              <a:rPr sz="2800" spc="120" dirty="0">
                <a:solidFill>
                  <a:srgbClr val="FFFFFF"/>
                </a:solidFill>
                <a:latin typeface="Trebuchet MS"/>
                <a:cs typeface="Trebuchet MS"/>
              </a:rPr>
              <a:t>Phan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Vo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Phuong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Trebuchet MS"/>
                <a:cs typeface="Trebuchet MS"/>
              </a:rPr>
              <a:t>Tung</a:t>
            </a:r>
            <a:r>
              <a:rPr sz="28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80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FFFFFF"/>
                </a:solidFill>
                <a:latin typeface="Trebuchet MS"/>
                <a:cs typeface="Trebuchet MS"/>
              </a:rPr>
              <a:t>ITDSIU19025  </a:t>
            </a:r>
            <a:r>
              <a:rPr sz="2800" spc="120" dirty="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Trebuchet MS"/>
                <a:cs typeface="Trebuchet MS"/>
              </a:rPr>
              <a:t>Thi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rebuchet MS"/>
                <a:cs typeface="Trebuchet MS"/>
              </a:rPr>
              <a:t>Thu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Trebuchet MS"/>
                <a:cs typeface="Trebuchet MS"/>
              </a:rPr>
              <a:t>Tra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Trebuchet MS"/>
                <a:cs typeface="Trebuchet MS"/>
              </a:rPr>
              <a:t>ITDSIU19058</a:t>
            </a:r>
            <a:endParaRPr sz="2800">
              <a:latin typeface="Trebuchet MS"/>
              <a:cs typeface="Trebuchet MS"/>
            </a:endParaRPr>
          </a:p>
          <a:p>
            <a:pPr marL="616585">
              <a:lnSpc>
                <a:spcPct val="100000"/>
              </a:lnSpc>
              <a:spcBef>
                <a:spcPts val="540"/>
              </a:spcBef>
              <a:tabLst>
                <a:tab pos="3421379" algn="l"/>
              </a:tabLst>
            </a:pPr>
            <a:r>
              <a:rPr sz="2800" spc="50" dirty="0">
                <a:solidFill>
                  <a:srgbClr val="FFFFFF"/>
                </a:solidFill>
                <a:latin typeface="Trebuchet MS"/>
                <a:cs typeface="Trebuchet MS"/>
              </a:rPr>
              <a:t>Tran </a:t>
            </a:r>
            <a:r>
              <a:rPr sz="2800" spc="145" dirty="0">
                <a:solidFill>
                  <a:srgbClr val="FFFFFF"/>
                </a:solidFill>
                <a:latin typeface="Trebuchet MS"/>
                <a:cs typeface="Trebuchet MS"/>
              </a:rPr>
              <a:t>Huu</a:t>
            </a:r>
            <a:r>
              <a:rPr sz="2800" spc="-4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FFFFFF"/>
                </a:solidFill>
                <a:latin typeface="Trebuchet MS"/>
                <a:cs typeface="Trebuchet MS"/>
              </a:rPr>
              <a:t>Phuc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-	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ITDSIU19013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696983" y="1149308"/>
            <a:ext cx="2575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SEPTEMBER </a:t>
            </a:r>
            <a:r>
              <a:rPr sz="2000" b="1" spc="-125" dirty="0">
                <a:solidFill>
                  <a:srgbClr val="FFFFFF"/>
                </a:solidFill>
                <a:latin typeface="Arial"/>
                <a:cs typeface="Arial"/>
              </a:rPr>
              <a:t>1,</a:t>
            </a:r>
            <a:r>
              <a:rPr sz="2000" b="1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190" dirty="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5495" y="247170"/>
            <a:ext cx="74783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180" dirty="0">
                <a:solidFill>
                  <a:srgbClr val="252529"/>
                </a:solidFill>
                <a:latin typeface="Times New Roman"/>
                <a:cs typeface="Times New Roman"/>
              </a:rPr>
              <a:t>ALGORITHM</a:t>
            </a:r>
            <a:endParaRPr sz="8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0208" y="1686507"/>
            <a:ext cx="4689475" cy="720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6619">
              <a:lnSpc>
                <a:spcPct val="100000"/>
              </a:lnSpc>
              <a:spcBef>
                <a:spcPts val="100"/>
              </a:spcBef>
            </a:pPr>
            <a:r>
              <a:rPr sz="2500" b="1" spc="110" dirty="0">
                <a:solidFill>
                  <a:srgbClr val="252529"/>
                </a:solidFill>
                <a:latin typeface="Arial"/>
                <a:cs typeface="Arial"/>
              </a:rPr>
              <a:t>2D</a:t>
            </a:r>
            <a:r>
              <a:rPr sz="2500" b="1" spc="-95" dirty="0">
                <a:solidFill>
                  <a:srgbClr val="252529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252529"/>
                </a:solidFill>
                <a:latin typeface="Arial"/>
                <a:cs typeface="Arial"/>
              </a:rPr>
              <a:t>ARRAY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"/>
              <a:cs typeface="Arial"/>
            </a:endParaRPr>
          </a:p>
          <a:p>
            <a:pPr marL="12700" marR="74295">
              <a:lnSpc>
                <a:spcPct val="116399"/>
              </a:lnSpc>
            </a:pPr>
            <a:r>
              <a:rPr sz="2600" spc="165" dirty="0">
                <a:solidFill>
                  <a:srgbClr val="252529"/>
                </a:solidFill>
                <a:latin typeface="Trebuchet MS"/>
                <a:cs typeface="Trebuchet MS"/>
              </a:rPr>
              <a:t>We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130" dirty="0">
                <a:solidFill>
                  <a:srgbClr val="252529"/>
                </a:solidFill>
                <a:latin typeface="Trebuchet MS"/>
                <a:cs typeface="Trebuchet MS"/>
              </a:rPr>
              <a:t>used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a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145" dirty="0">
                <a:solidFill>
                  <a:srgbClr val="252529"/>
                </a:solidFill>
                <a:latin typeface="Trebuchet MS"/>
                <a:cs typeface="Trebuchet MS"/>
              </a:rPr>
              <a:t>2-D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52529"/>
                </a:solidFill>
                <a:latin typeface="Trebuchet MS"/>
                <a:cs typeface="Trebuchet MS"/>
              </a:rPr>
              <a:t>array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of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-40" dirty="0">
                <a:solidFill>
                  <a:srgbClr val="252529"/>
                </a:solidFill>
                <a:latin typeface="Trebuchet MS"/>
                <a:cs typeface="Trebuchet MS"/>
              </a:rPr>
              <a:t>“Cell” 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objects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to </a:t>
            </a:r>
            <a:r>
              <a:rPr sz="2600" spc="80" dirty="0">
                <a:solidFill>
                  <a:srgbClr val="252529"/>
                </a:solidFill>
                <a:latin typeface="Trebuchet MS"/>
                <a:cs typeface="Trebuchet MS"/>
              </a:rPr>
              <a:t>considered </a:t>
            </a:r>
            <a:r>
              <a:rPr sz="2600" spc="195" dirty="0">
                <a:solidFill>
                  <a:srgbClr val="252529"/>
                </a:solidFill>
                <a:latin typeface="Trebuchet MS"/>
                <a:cs typeface="Trebuchet MS"/>
              </a:rPr>
              <a:t>as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  </a:t>
            </a:r>
            <a:r>
              <a:rPr sz="2600" spc="90" dirty="0">
                <a:solidFill>
                  <a:srgbClr val="252529"/>
                </a:solidFill>
                <a:latin typeface="Trebuchet MS"/>
                <a:cs typeface="Trebuchet MS"/>
              </a:rPr>
              <a:t>grid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to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store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95" dirty="0">
                <a:solidFill>
                  <a:srgbClr val="252529"/>
                </a:solidFill>
                <a:latin typeface="Trebuchet MS"/>
                <a:cs typeface="Trebuchet MS"/>
              </a:rPr>
              <a:t>state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of</a:t>
            </a:r>
            <a:r>
              <a:rPr sz="2600" spc="-18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90" dirty="0">
                <a:solidFill>
                  <a:srgbClr val="252529"/>
                </a:solidFill>
                <a:latin typeface="Trebuchet MS"/>
                <a:cs typeface="Trebuchet MS"/>
              </a:rPr>
              <a:t>each 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cell </a:t>
            </a:r>
            <a:r>
              <a:rPr sz="2600" spc="15" dirty="0">
                <a:solidFill>
                  <a:srgbClr val="252529"/>
                </a:solidFill>
                <a:latin typeface="Trebuchet MS"/>
                <a:cs typeface="Trebuchet MS"/>
              </a:rPr>
              <a:t>in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that </a:t>
            </a:r>
            <a:r>
              <a:rPr sz="2600" spc="90" dirty="0">
                <a:solidFill>
                  <a:srgbClr val="252529"/>
                </a:solidFill>
                <a:latin typeface="Trebuchet MS"/>
                <a:cs typeface="Trebuchet MS"/>
              </a:rPr>
              <a:t>grid </a:t>
            </a:r>
            <a:r>
              <a:rPr sz="2600" spc="15" dirty="0">
                <a:solidFill>
                  <a:srgbClr val="252529"/>
                </a:solidFill>
                <a:latin typeface="Trebuchet MS"/>
                <a:cs typeface="Trebuchet MS"/>
              </a:rPr>
              <a:t>in </a:t>
            </a:r>
            <a:r>
              <a:rPr sz="2600" spc="90" dirty="0">
                <a:solidFill>
                  <a:srgbClr val="252529"/>
                </a:solidFill>
                <a:latin typeface="Trebuchet MS"/>
                <a:cs typeface="Trebuchet MS"/>
              </a:rPr>
              <a:t>terms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of  </a:t>
            </a:r>
            <a:r>
              <a:rPr sz="2600" spc="70" dirty="0">
                <a:solidFill>
                  <a:srgbClr val="252529"/>
                </a:solidFill>
                <a:latin typeface="Trebuchet MS"/>
                <a:cs typeface="Trebuchet MS"/>
              </a:rPr>
              <a:t>which </a:t>
            </a:r>
            <a:r>
              <a:rPr sz="2600" spc="95" dirty="0">
                <a:solidFill>
                  <a:srgbClr val="252529"/>
                </a:solidFill>
                <a:latin typeface="Trebuchet MS"/>
                <a:cs typeface="Trebuchet MS"/>
              </a:rPr>
              <a:t>cells </a:t>
            </a:r>
            <a:r>
              <a:rPr sz="2600" spc="60" dirty="0">
                <a:solidFill>
                  <a:srgbClr val="252529"/>
                </a:solidFill>
                <a:latin typeface="Trebuchet MS"/>
                <a:cs typeface="Trebuchet MS"/>
              </a:rPr>
              <a:t>contain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bombs, </a:t>
            </a:r>
            <a:r>
              <a:rPr sz="2600" spc="20" dirty="0">
                <a:solidFill>
                  <a:srgbClr val="252529"/>
                </a:solidFill>
                <a:latin typeface="Trebuchet MS"/>
                <a:cs typeface="Trebuchet MS"/>
              </a:rPr>
              <a:t>if  </a:t>
            </a:r>
            <a:r>
              <a:rPr sz="2600" spc="65" dirty="0">
                <a:solidFill>
                  <a:srgbClr val="252529"/>
                </a:solidFill>
                <a:latin typeface="Trebuchet MS"/>
                <a:cs typeface="Trebuchet MS"/>
              </a:rPr>
              <a:t>they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are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10" dirty="0">
                <a:solidFill>
                  <a:srgbClr val="252529"/>
                </a:solidFill>
                <a:latin typeface="Trebuchet MS"/>
                <a:cs typeface="Trebuchet MS"/>
              </a:rPr>
              <a:t>empty,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35" dirty="0">
                <a:solidFill>
                  <a:srgbClr val="252529"/>
                </a:solidFill>
                <a:latin typeface="Trebuchet MS"/>
                <a:cs typeface="Trebuchet MS"/>
              </a:rPr>
              <a:t>or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20" dirty="0">
                <a:solidFill>
                  <a:srgbClr val="252529"/>
                </a:solidFill>
                <a:latin typeface="Trebuchet MS"/>
                <a:cs typeface="Trebuchet MS"/>
              </a:rPr>
              <a:t>if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52529"/>
                </a:solidFill>
                <a:latin typeface="Trebuchet MS"/>
                <a:cs typeface="Trebuchet MS"/>
              </a:rPr>
              <a:t>they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are  </a:t>
            </a:r>
            <a:r>
              <a:rPr sz="2600" spc="80" dirty="0">
                <a:solidFill>
                  <a:srgbClr val="252529"/>
                </a:solidFill>
                <a:latin typeface="Trebuchet MS"/>
                <a:cs typeface="Trebuchet MS"/>
              </a:rPr>
              <a:t>neighbor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of </a:t>
            </a:r>
            <a:r>
              <a:rPr sz="2600" spc="95" dirty="0">
                <a:solidFill>
                  <a:srgbClr val="252529"/>
                </a:solidFill>
                <a:latin typeface="Trebuchet MS"/>
                <a:cs typeface="Trebuchet MS"/>
              </a:rPr>
              <a:t>bomb cells </a:t>
            </a:r>
            <a:r>
              <a:rPr sz="2600" spc="-135" dirty="0">
                <a:solidFill>
                  <a:srgbClr val="252529"/>
                </a:solidFill>
                <a:latin typeface="Trebuchet MS"/>
                <a:cs typeface="Trebuchet MS"/>
              </a:rPr>
              <a:t>(i.e  </a:t>
            </a:r>
            <a:r>
              <a:rPr sz="2600" spc="-25" dirty="0">
                <a:solidFill>
                  <a:srgbClr val="252529"/>
                </a:solidFill>
                <a:latin typeface="Trebuchet MS"/>
                <a:cs typeface="Trebuchet MS"/>
              </a:rPr>
              <a:t>“number’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52529"/>
                </a:solidFill>
                <a:latin typeface="Trebuchet MS"/>
                <a:cs typeface="Trebuchet MS"/>
              </a:rPr>
              <a:t>cells).</a:t>
            </a:r>
            <a:endParaRPr sz="2600">
              <a:latin typeface="Trebuchet MS"/>
              <a:cs typeface="Trebuchet MS"/>
            </a:endParaRPr>
          </a:p>
          <a:p>
            <a:pPr marL="12700" marR="5080">
              <a:lnSpc>
                <a:spcPct val="116399"/>
              </a:lnSpc>
            </a:pPr>
            <a:r>
              <a:rPr sz="2600" spc="60" dirty="0">
                <a:solidFill>
                  <a:srgbClr val="252529"/>
                </a:solidFill>
                <a:latin typeface="Trebuchet MS"/>
                <a:cs typeface="Trebuchet MS"/>
              </a:rPr>
              <a:t>The </a:t>
            </a:r>
            <a:r>
              <a:rPr sz="2600" spc="145" dirty="0">
                <a:solidFill>
                  <a:srgbClr val="252529"/>
                </a:solidFill>
                <a:latin typeface="Trebuchet MS"/>
                <a:cs typeface="Trebuchet MS"/>
              </a:rPr>
              <a:t>2-D </a:t>
            </a:r>
            <a:r>
              <a:rPr sz="2600" spc="65" dirty="0">
                <a:solidFill>
                  <a:srgbClr val="252529"/>
                </a:solidFill>
                <a:latin typeface="Trebuchet MS"/>
                <a:cs typeface="Trebuchet MS"/>
              </a:rPr>
              <a:t>array </a:t>
            </a:r>
            <a:r>
              <a:rPr sz="2600" spc="170" dirty="0">
                <a:solidFill>
                  <a:srgbClr val="252529"/>
                </a:solidFill>
                <a:latin typeface="Trebuchet MS"/>
                <a:cs typeface="Trebuchet MS"/>
              </a:rPr>
              <a:t>was </a:t>
            </a:r>
            <a:r>
              <a:rPr sz="2600" spc="130" dirty="0">
                <a:solidFill>
                  <a:srgbClr val="252529"/>
                </a:solidFill>
                <a:latin typeface="Trebuchet MS"/>
                <a:cs typeface="Trebuchet MS"/>
              </a:rPr>
              <a:t>used  </a:t>
            </a:r>
            <a:r>
              <a:rPr sz="2600" spc="60" dirty="0">
                <a:solidFill>
                  <a:srgbClr val="252529"/>
                </a:solidFill>
                <a:latin typeface="Trebuchet MS"/>
                <a:cs typeface="Trebuchet MS"/>
              </a:rPr>
              <a:t>whenever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a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new </a:t>
            </a:r>
            <a:r>
              <a:rPr sz="2600" spc="145" dirty="0">
                <a:solidFill>
                  <a:srgbClr val="252529"/>
                </a:solidFill>
                <a:latin typeface="Trebuchet MS"/>
                <a:cs typeface="Trebuchet MS"/>
              </a:rPr>
              <a:t>game </a:t>
            </a:r>
            <a:r>
              <a:rPr sz="2600" spc="170" dirty="0">
                <a:solidFill>
                  <a:srgbClr val="252529"/>
                </a:solidFill>
                <a:latin typeface="Trebuchet MS"/>
                <a:cs typeface="Trebuchet MS"/>
              </a:rPr>
              <a:t>was  </a:t>
            </a:r>
            <a:r>
              <a:rPr sz="2600" spc="30" dirty="0">
                <a:solidFill>
                  <a:srgbClr val="252529"/>
                </a:solidFill>
                <a:latin typeface="Trebuchet MS"/>
                <a:cs typeface="Trebuchet MS"/>
              </a:rPr>
              <a:t>started,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252529"/>
                </a:solidFill>
                <a:latin typeface="Trebuchet MS"/>
                <a:cs typeface="Trebuchet MS"/>
              </a:rPr>
              <a:t>in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70" dirty="0">
                <a:solidFill>
                  <a:srgbClr val="252529"/>
                </a:solidFill>
                <a:latin typeface="Trebuchet MS"/>
                <a:cs typeface="Trebuchet MS"/>
              </a:rPr>
              <a:t>which</a:t>
            </a:r>
            <a:r>
              <a:rPr sz="2600" spc="-18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145" dirty="0">
                <a:solidFill>
                  <a:srgbClr val="252529"/>
                </a:solidFill>
                <a:latin typeface="Trebuchet MS"/>
                <a:cs typeface="Trebuchet MS"/>
              </a:rPr>
              <a:t>2-D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52529"/>
                </a:solidFill>
                <a:latin typeface="Trebuchet MS"/>
                <a:cs typeface="Trebuchet MS"/>
              </a:rPr>
              <a:t>array  </a:t>
            </a:r>
            <a:r>
              <a:rPr sz="2600" spc="75" dirty="0">
                <a:solidFill>
                  <a:srgbClr val="252529"/>
                </a:solidFill>
                <a:latin typeface="Trebuchet MS"/>
                <a:cs typeface="Trebuchet MS"/>
              </a:rPr>
              <a:t>would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252529"/>
                </a:solidFill>
                <a:latin typeface="Trebuchet MS"/>
                <a:cs typeface="Trebuchet MS"/>
              </a:rPr>
              <a:t>be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75" dirty="0">
                <a:solidFill>
                  <a:srgbClr val="252529"/>
                </a:solidFill>
                <a:latin typeface="Trebuchet MS"/>
                <a:cs typeface="Trebuchet MS"/>
              </a:rPr>
              <a:t>randomly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35" dirty="0">
                <a:solidFill>
                  <a:srgbClr val="252529"/>
                </a:solidFill>
                <a:latin typeface="Trebuchet MS"/>
                <a:cs typeface="Trebuchet MS"/>
              </a:rPr>
              <a:t>filled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40" dirty="0">
                <a:solidFill>
                  <a:srgbClr val="252529"/>
                </a:solidFill>
                <a:latin typeface="Trebuchet MS"/>
                <a:cs typeface="Trebuchet MS"/>
              </a:rPr>
              <a:t>with  </a:t>
            </a:r>
            <a:r>
              <a:rPr sz="2600" spc="95" dirty="0">
                <a:solidFill>
                  <a:srgbClr val="252529"/>
                </a:solidFill>
                <a:latin typeface="Trebuchet MS"/>
                <a:cs typeface="Trebuchet MS"/>
              </a:rPr>
              <a:t>bomb </a:t>
            </a:r>
            <a:r>
              <a:rPr sz="2600" spc="25" dirty="0">
                <a:solidFill>
                  <a:srgbClr val="252529"/>
                </a:solidFill>
                <a:latin typeface="Trebuchet MS"/>
                <a:cs typeface="Trebuchet MS"/>
              </a:rPr>
              <a:t>cells, </a:t>
            </a:r>
            <a:r>
              <a:rPr sz="2600" spc="70" dirty="0">
                <a:solidFill>
                  <a:srgbClr val="252529"/>
                </a:solidFill>
                <a:latin typeface="Trebuchet MS"/>
                <a:cs typeface="Trebuchet MS"/>
              </a:rPr>
              <a:t>number </a:t>
            </a:r>
            <a:r>
              <a:rPr sz="2600" spc="95" dirty="0">
                <a:solidFill>
                  <a:srgbClr val="252529"/>
                </a:solidFill>
                <a:latin typeface="Trebuchet MS"/>
                <a:cs typeface="Trebuchet MS"/>
              </a:rPr>
              <a:t>cells </a:t>
            </a:r>
            <a:r>
              <a:rPr sz="2600" spc="-245" dirty="0">
                <a:solidFill>
                  <a:srgbClr val="252529"/>
                </a:solidFill>
                <a:latin typeface="Trebuchet MS"/>
                <a:cs typeface="Trebuchet MS"/>
              </a:rPr>
              <a:t>(, </a:t>
            </a:r>
            <a:r>
              <a:rPr sz="2600" spc="35" dirty="0">
                <a:solidFill>
                  <a:srgbClr val="252529"/>
                </a:solidFill>
                <a:latin typeface="Trebuchet MS"/>
                <a:cs typeface="Trebuchet MS"/>
              </a:rPr>
              <a:t>or  </a:t>
            </a:r>
            <a:r>
              <a:rPr sz="2600" spc="75" dirty="0">
                <a:solidFill>
                  <a:srgbClr val="252529"/>
                </a:solidFill>
                <a:latin typeface="Trebuchet MS"/>
                <a:cs typeface="Trebuchet MS"/>
              </a:rPr>
              <a:t>empty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95" dirty="0">
                <a:solidFill>
                  <a:srgbClr val="252529"/>
                </a:solidFill>
                <a:latin typeface="Trebuchet MS"/>
                <a:cs typeface="Trebuchet MS"/>
              </a:rPr>
              <a:t>cells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2183" y="5288066"/>
            <a:ext cx="9525" cy="876300"/>
          </a:xfrm>
          <a:custGeom>
            <a:avLst/>
            <a:gdLst/>
            <a:ahLst/>
            <a:cxnLst/>
            <a:rect l="l" t="t" r="r" b="b"/>
            <a:pathLst>
              <a:path w="9525" h="876300">
                <a:moveTo>
                  <a:pt x="9222" y="876144"/>
                </a:moveTo>
                <a:lnTo>
                  <a:pt x="0" y="876144"/>
                </a:lnTo>
                <a:lnTo>
                  <a:pt x="0" y="0"/>
                </a:lnTo>
                <a:lnTo>
                  <a:pt x="9222" y="0"/>
                </a:lnTo>
                <a:lnTo>
                  <a:pt x="9222" y="876144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53724" y="2673157"/>
            <a:ext cx="101448" cy="101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53724" y="6362188"/>
            <a:ext cx="101448" cy="101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9667" y="7143597"/>
            <a:ext cx="9525" cy="904875"/>
          </a:xfrm>
          <a:custGeom>
            <a:avLst/>
            <a:gdLst/>
            <a:ahLst/>
            <a:cxnLst/>
            <a:rect l="l" t="t" r="r" b="b"/>
            <a:pathLst>
              <a:path w="9525" h="904875">
                <a:moveTo>
                  <a:pt x="9525" y="904875"/>
                </a:moveTo>
                <a:lnTo>
                  <a:pt x="0" y="904875"/>
                </a:lnTo>
                <a:lnTo>
                  <a:pt x="0" y="0"/>
                </a:lnTo>
                <a:lnTo>
                  <a:pt x="9525" y="0"/>
                </a:lnTo>
                <a:lnTo>
                  <a:pt x="9525" y="9048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5495" y="247170"/>
            <a:ext cx="74783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180" dirty="0">
                <a:solidFill>
                  <a:srgbClr val="252529"/>
                </a:solidFill>
                <a:latin typeface="Times New Roman"/>
                <a:cs typeface="Times New Roman"/>
              </a:rPr>
              <a:t>ALGORITHM</a:t>
            </a:r>
            <a:endParaRPr sz="8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6118" y="1567779"/>
            <a:ext cx="4829175" cy="842581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848360">
              <a:lnSpc>
                <a:spcPct val="100000"/>
              </a:lnSpc>
              <a:spcBef>
                <a:spcPts val="1035"/>
              </a:spcBef>
            </a:pPr>
            <a:r>
              <a:rPr sz="2500" b="1" spc="15" dirty="0">
                <a:solidFill>
                  <a:srgbClr val="252529"/>
                </a:solidFill>
                <a:latin typeface="Arial"/>
                <a:cs typeface="Arial"/>
              </a:rPr>
              <a:t>COLLECTION</a:t>
            </a:r>
            <a:endParaRPr sz="2500">
              <a:latin typeface="Arial"/>
              <a:cs typeface="Arial"/>
            </a:endParaRPr>
          </a:p>
          <a:p>
            <a:pPr marL="12700" marR="48895">
              <a:lnSpc>
                <a:spcPct val="116399"/>
              </a:lnSpc>
              <a:spcBef>
                <a:spcPts val="480"/>
              </a:spcBef>
            </a:pPr>
            <a:r>
              <a:rPr sz="2600" spc="165" dirty="0">
                <a:solidFill>
                  <a:srgbClr val="252529"/>
                </a:solidFill>
                <a:latin typeface="Trebuchet MS"/>
                <a:cs typeface="Trebuchet MS"/>
              </a:rPr>
              <a:t>We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60" dirty="0">
                <a:solidFill>
                  <a:srgbClr val="252529"/>
                </a:solidFill>
                <a:latin typeface="Trebuchet MS"/>
                <a:cs typeface="Trebuchet MS"/>
              </a:rPr>
              <a:t>fully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take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advantage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of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  </a:t>
            </a:r>
            <a:r>
              <a:rPr sz="2600" spc="140" dirty="0">
                <a:solidFill>
                  <a:srgbClr val="252529"/>
                </a:solidFill>
                <a:latin typeface="Trebuchet MS"/>
                <a:cs typeface="Trebuchet MS"/>
              </a:rPr>
              <a:t>LIFO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property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of </a:t>
            </a:r>
            <a:r>
              <a:rPr sz="2600" spc="185" dirty="0">
                <a:solidFill>
                  <a:srgbClr val="252529"/>
                </a:solidFill>
                <a:latin typeface="Trebuchet MS"/>
                <a:cs typeface="Trebuchet MS"/>
              </a:rPr>
              <a:t>Stack </a:t>
            </a:r>
            <a:r>
              <a:rPr sz="2600" spc="175" dirty="0">
                <a:solidFill>
                  <a:srgbClr val="252529"/>
                </a:solidFill>
                <a:latin typeface="Trebuchet MS"/>
                <a:cs typeface="Trebuchet MS"/>
              </a:rPr>
              <a:t>so </a:t>
            </a:r>
            <a:r>
              <a:rPr sz="2600" spc="-20" dirty="0">
                <a:solidFill>
                  <a:srgbClr val="252529"/>
                </a:solidFill>
                <a:latin typeface="Trebuchet MS"/>
                <a:cs typeface="Trebuchet MS"/>
              </a:rPr>
              <a:t>it  </a:t>
            </a:r>
            <a:r>
              <a:rPr sz="2600" spc="75" dirty="0">
                <a:solidFill>
                  <a:srgbClr val="252529"/>
                </a:solidFill>
                <a:latin typeface="Trebuchet MS"/>
                <a:cs typeface="Trebuchet MS"/>
              </a:rPr>
              <a:t>would </a:t>
            </a:r>
            <a:r>
              <a:rPr sz="2600" spc="80" dirty="0">
                <a:solidFill>
                  <a:srgbClr val="252529"/>
                </a:solidFill>
                <a:latin typeface="Trebuchet MS"/>
                <a:cs typeface="Trebuchet MS"/>
              </a:rPr>
              <a:t>be </a:t>
            </a:r>
            <a:r>
              <a:rPr sz="2600" spc="114" dirty="0">
                <a:solidFill>
                  <a:srgbClr val="252529"/>
                </a:solidFill>
                <a:latin typeface="Trebuchet MS"/>
                <a:cs typeface="Trebuchet MS"/>
              </a:rPr>
              <a:t>best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for </a:t>
            </a:r>
            <a:r>
              <a:rPr sz="2600" spc="180" dirty="0">
                <a:solidFill>
                  <a:srgbClr val="252529"/>
                </a:solidFill>
                <a:latin typeface="Trebuchet MS"/>
                <a:cs typeface="Trebuchet MS"/>
              </a:rPr>
              <a:t>us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to 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implement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that </a:t>
            </a:r>
            <a:r>
              <a:rPr sz="2600" spc="40" dirty="0">
                <a:solidFill>
                  <a:srgbClr val="252529"/>
                </a:solidFill>
                <a:latin typeface="Trebuchet MS"/>
                <a:cs typeface="Trebuchet MS"/>
              </a:rPr>
              <a:t>principle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to 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store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 </a:t>
            </a:r>
            <a:r>
              <a:rPr sz="2600" spc="40" dirty="0">
                <a:solidFill>
                  <a:srgbClr val="252529"/>
                </a:solidFill>
                <a:latin typeface="Trebuchet MS"/>
                <a:cs typeface="Trebuchet MS"/>
              </a:rPr>
              <a:t>players’ </a:t>
            </a:r>
            <a:r>
              <a:rPr sz="2600" spc="65" dirty="0">
                <a:solidFill>
                  <a:srgbClr val="252529"/>
                </a:solidFill>
                <a:latin typeface="Trebuchet MS"/>
                <a:cs typeface="Trebuchet MS"/>
              </a:rPr>
              <a:t>move </a:t>
            </a:r>
            <a:r>
              <a:rPr sz="2600" spc="15" dirty="0">
                <a:solidFill>
                  <a:srgbClr val="252529"/>
                </a:solidFill>
                <a:latin typeface="Trebuchet MS"/>
                <a:cs typeface="Trebuchet MS"/>
              </a:rPr>
              <a:t>in 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order to </a:t>
            </a:r>
            <a:r>
              <a:rPr sz="2600" b="1" spc="-50" dirty="0">
                <a:solidFill>
                  <a:srgbClr val="252529"/>
                </a:solidFill>
                <a:latin typeface="Arial"/>
                <a:cs typeface="Arial"/>
              </a:rPr>
              <a:t>undo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 </a:t>
            </a:r>
            <a:r>
              <a:rPr sz="2600" spc="120" dirty="0">
                <a:solidFill>
                  <a:srgbClr val="252529"/>
                </a:solidFill>
                <a:latin typeface="Trebuchet MS"/>
                <a:cs typeface="Trebuchet MS"/>
              </a:rPr>
              <a:t>most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recent  </a:t>
            </a:r>
            <a:r>
              <a:rPr sz="2600" spc="114" dirty="0">
                <a:solidFill>
                  <a:srgbClr val="252529"/>
                </a:solidFill>
                <a:latin typeface="Trebuchet MS"/>
                <a:cs typeface="Trebuchet MS"/>
              </a:rPr>
              <a:t>step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by popping </a:t>
            </a:r>
            <a:r>
              <a:rPr sz="2600" spc="-20" dirty="0">
                <a:solidFill>
                  <a:srgbClr val="252529"/>
                </a:solidFill>
                <a:latin typeface="Trebuchet MS"/>
                <a:cs typeface="Trebuchet MS"/>
              </a:rPr>
              <a:t>it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out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of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  </a:t>
            </a:r>
            <a:r>
              <a:rPr sz="2600" spc="185" dirty="0">
                <a:solidFill>
                  <a:srgbClr val="252529"/>
                </a:solidFill>
                <a:latin typeface="Trebuchet MS"/>
                <a:cs typeface="Trebuchet MS"/>
              </a:rPr>
              <a:t>Stack </a:t>
            </a:r>
            <a:r>
              <a:rPr sz="2600" spc="-10" dirty="0">
                <a:solidFill>
                  <a:srgbClr val="252529"/>
                </a:solidFill>
                <a:latin typeface="Trebuchet MS"/>
                <a:cs typeface="Trebuchet MS"/>
              </a:rPr>
              <a:t>(</a:t>
            </a:r>
            <a:r>
              <a:rPr sz="2600" i="1" spc="-10" dirty="0">
                <a:solidFill>
                  <a:srgbClr val="252529"/>
                </a:solidFill>
                <a:latin typeface="Trebuchet MS"/>
                <a:cs typeface="Trebuchet MS"/>
              </a:rPr>
              <a:t>undo </a:t>
            </a:r>
            <a:r>
              <a:rPr sz="2600" i="1" spc="60" dirty="0">
                <a:solidFill>
                  <a:srgbClr val="252529"/>
                </a:solidFill>
                <a:latin typeface="Trebuchet MS"/>
                <a:cs typeface="Trebuchet MS"/>
              </a:rPr>
              <a:t>is </a:t>
            </a:r>
            <a:r>
              <a:rPr sz="2600" i="1" spc="55" dirty="0">
                <a:solidFill>
                  <a:srgbClr val="252529"/>
                </a:solidFill>
                <a:latin typeface="Trebuchet MS"/>
                <a:cs typeface="Trebuchet MS"/>
              </a:rPr>
              <a:t>an </a:t>
            </a:r>
            <a:r>
              <a:rPr sz="2600" i="1" spc="20" dirty="0">
                <a:solidFill>
                  <a:srgbClr val="252529"/>
                </a:solidFill>
                <a:latin typeface="Trebuchet MS"/>
                <a:cs typeface="Trebuchet MS"/>
              </a:rPr>
              <a:t>undate  </a:t>
            </a:r>
            <a:r>
              <a:rPr sz="2600" i="1" spc="-30" dirty="0">
                <a:solidFill>
                  <a:srgbClr val="252529"/>
                </a:solidFill>
                <a:latin typeface="Trebuchet MS"/>
                <a:cs typeface="Trebuchet MS"/>
              </a:rPr>
              <a:t>feature</a:t>
            </a:r>
            <a:r>
              <a:rPr sz="2600" spc="-30" dirty="0">
                <a:solidFill>
                  <a:srgbClr val="252529"/>
                </a:solidFill>
                <a:latin typeface="Trebuchet MS"/>
                <a:cs typeface="Trebuchet MS"/>
              </a:rPr>
              <a:t>)</a:t>
            </a:r>
            <a:endParaRPr sz="2600">
              <a:latin typeface="Trebuchet MS"/>
              <a:cs typeface="Trebuchet MS"/>
            </a:endParaRPr>
          </a:p>
          <a:p>
            <a:pPr marL="12700" marR="5080">
              <a:lnSpc>
                <a:spcPct val="116399"/>
              </a:lnSpc>
            </a:pPr>
            <a:r>
              <a:rPr sz="2600" spc="60" dirty="0">
                <a:solidFill>
                  <a:srgbClr val="252529"/>
                </a:solidFill>
                <a:latin typeface="Trebuchet MS"/>
                <a:cs typeface="Trebuchet MS"/>
              </a:rPr>
              <a:t>The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other </a:t>
            </a:r>
            <a:r>
              <a:rPr sz="2600" spc="60" dirty="0">
                <a:solidFill>
                  <a:srgbClr val="252529"/>
                </a:solidFill>
                <a:latin typeface="Trebuchet MS"/>
                <a:cs typeface="Trebuchet MS"/>
              </a:rPr>
              <a:t>function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of </a:t>
            </a:r>
            <a:r>
              <a:rPr sz="2600" spc="185" dirty="0">
                <a:solidFill>
                  <a:srgbClr val="252529"/>
                </a:solidFill>
                <a:latin typeface="Trebuchet MS"/>
                <a:cs typeface="Trebuchet MS"/>
              </a:rPr>
              <a:t>Stack </a:t>
            </a:r>
            <a:r>
              <a:rPr sz="2600" spc="30" dirty="0">
                <a:solidFill>
                  <a:srgbClr val="252529"/>
                </a:solidFill>
                <a:latin typeface="Trebuchet MS"/>
                <a:cs typeface="Trebuchet MS"/>
              </a:rPr>
              <a:t>-  </a:t>
            </a:r>
            <a:r>
              <a:rPr sz="2600" b="1" spc="-30" dirty="0">
                <a:solidFill>
                  <a:srgbClr val="252529"/>
                </a:solidFill>
                <a:latin typeface="Arial"/>
                <a:cs typeface="Arial"/>
              </a:rPr>
              <a:t>push() </a:t>
            </a:r>
            <a:r>
              <a:rPr sz="2600" spc="110" dirty="0">
                <a:solidFill>
                  <a:srgbClr val="252529"/>
                </a:solidFill>
                <a:latin typeface="Trebuchet MS"/>
                <a:cs typeface="Trebuchet MS"/>
              </a:rPr>
              <a:t>is </a:t>
            </a:r>
            <a:r>
              <a:rPr sz="2600" spc="114" dirty="0">
                <a:solidFill>
                  <a:srgbClr val="252529"/>
                </a:solidFill>
                <a:latin typeface="Trebuchet MS"/>
                <a:cs typeface="Trebuchet MS"/>
              </a:rPr>
              <a:t>also </a:t>
            </a:r>
            <a:r>
              <a:rPr sz="2600" spc="130" dirty="0">
                <a:solidFill>
                  <a:srgbClr val="252529"/>
                </a:solidFill>
                <a:latin typeface="Trebuchet MS"/>
                <a:cs typeface="Trebuchet MS"/>
              </a:rPr>
              <a:t>used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to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add  </a:t>
            </a:r>
            <a:r>
              <a:rPr sz="2600" spc="145" dirty="0">
                <a:solidFill>
                  <a:srgbClr val="252529"/>
                </a:solidFill>
                <a:latin typeface="Trebuchet MS"/>
                <a:cs typeface="Trebuchet MS"/>
              </a:rPr>
              <a:t>steps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to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 </a:t>
            </a:r>
            <a:r>
              <a:rPr sz="2600" spc="185" dirty="0">
                <a:solidFill>
                  <a:srgbClr val="252529"/>
                </a:solidFill>
                <a:latin typeface="Trebuchet MS"/>
                <a:cs typeface="Trebuchet MS"/>
              </a:rPr>
              <a:t>Stack </a:t>
            </a:r>
            <a:r>
              <a:rPr sz="2600" spc="60" dirty="0">
                <a:solidFill>
                  <a:srgbClr val="252529"/>
                </a:solidFill>
                <a:latin typeface="Trebuchet MS"/>
                <a:cs typeface="Trebuchet MS"/>
              </a:rPr>
              <a:t>whenever 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 </a:t>
            </a:r>
            <a:r>
              <a:rPr sz="2600" spc="65" dirty="0">
                <a:solidFill>
                  <a:srgbClr val="252529"/>
                </a:solidFill>
                <a:latin typeface="Trebuchet MS"/>
                <a:cs typeface="Trebuchet MS"/>
              </a:rPr>
              <a:t>player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left-click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a </a:t>
            </a:r>
            <a:r>
              <a:rPr sz="2600" spc="70" dirty="0">
                <a:solidFill>
                  <a:srgbClr val="252529"/>
                </a:solidFill>
                <a:latin typeface="Trebuchet MS"/>
                <a:cs typeface="Trebuchet MS"/>
              </a:rPr>
              <a:t>number 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of </a:t>
            </a:r>
            <a:r>
              <a:rPr sz="2600" spc="75" dirty="0">
                <a:solidFill>
                  <a:srgbClr val="252529"/>
                </a:solidFill>
                <a:latin typeface="Trebuchet MS"/>
                <a:cs typeface="Trebuchet MS"/>
              </a:rPr>
              <a:t>empty </a:t>
            </a:r>
            <a:r>
              <a:rPr sz="2600" spc="25" dirty="0">
                <a:solidFill>
                  <a:srgbClr val="252529"/>
                </a:solidFill>
                <a:latin typeface="Trebuchet MS"/>
                <a:cs typeface="Trebuchet MS"/>
              </a:rPr>
              <a:t>cells, </a:t>
            </a:r>
            <a:r>
              <a:rPr sz="2600" spc="100" dirty="0">
                <a:solidFill>
                  <a:srgbClr val="252529"/>
                </a:solidFill>
                <a:latin typeface="Trebuchet MS"/>
                <a:cs typeface="Trebuchet MS"/>
              </a:rPr>
              <a:t>and </a:t>
            </a:r>
            <a:r>
              <a:rPr sz="2600" spc="70" dirty="0">
                <a:solidFill>
                  <a:srgbClr val="252529"/>
                </a:solidFill>
                <a:latin typeface="Trebuchet MS"/>
                <a:cs typeface="Trebuchet MS"/>
              </a:rPr>
              <a:t>right-click 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to </a:t>
            </a:r>
            <a:r>
              <a:rPr sz="2600" spc="70" dirty="0">
                <a:solidFill>
                  <a:srgbClr val="252529"/>
                </a:solidFill>
                <a:latin typeface="Trebuchet MS"/>
                <a:cs typeface="Trebuchet MS"/>
              </a:rPr>
              <a:t>flag/unflag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a </a:t>
            </a:r>
            <a:r>
              <a:rPr sz="2600" spc="-25" dirty="0">
                <a:solidFill>
                  <a:srgbClr val="252529"/>
                </a:solidFill>
                <a:latin typeface="Trebuchet MS"/>
                <a:cs typeface="Trebuchet MS"/>
              </a:rPr>
              <a:t>cell, </a:t>
            </a:r>
            <a:r>
              <a:rPr sz="2600" spc="70" dirty="0">
                <a:solidFill>
                  <a:srgbClr val="252529"/>
                </a:solidFill>
                <a:latin typeface="Trebuchet MS"/>
                <a:cs typeface="Trebuchet MS"/>
              </a:rPr>
              <a:t>which  </a:t>
            </a:r>
            <a:r>
              <a:rPr sz="2600" spc="165" dirty="0">
                <a:solidFill>
                  <a:srgbClr val="252529"/>
                </a:solidFill>
                <a:latin typeface="Trebuchet MS"/>
                <a:cs typeface="Trebuchet MS"/>
              </a:rPr>
              <a:t>shows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40" dirty="0">
                <a:solidFill>
                  <a:srgbClr val="252529"/>
                </a:solidFill>
                <a:latin typeface="Trebuchet MS"/>
                <a:cs typeface="Trebuchet MS"/>
              </a:rPr>
              <a:t>player’s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120" dirty="0">
                <a:solidFill>
                  <a:srgbClr val="252529"/>
                </a:solidFill>
                <a:latin typeface="Trebuchet MS"/>
                <a:cs typeface="Trebuchet MS"/>
              </a:rPr>
              <a:t>most</a:t>
            </a:r>
            <a:r>
              <a:rPr sz="2600" spc="-19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recent  </a:t>
            </a:r>
            <a:r>
              <a:rPr sz="2600" spc="-20" dirty="0">
                <a:solidFill>
                  <a:srgbClr val="252529"/>
                </a:solidFill>
                <a:latin typeface="Trebuchet MS"/>
                <a:cs typeface="Trebuchet MS"/>
              </a:rPr>
              <a:t>move.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8093" y="5933328"/>
            <a:ext cx="9525" cy="876300"/>
          </a:xfrm>
          <a:custGeom>
            <a:avLst/>
            <a:gdLst/>
            <a:ahLst/>
            <a:cxnLst/>
            <a:rect l="l" t="t" r="r" b="b"/>
            <a:pathLst>
              <a:path w="9525" h="876300">
                <a:moveTo>
                  <a:pt x="9222" y="876144"/>
                </a:moveTo>
                <a:lnTo>
                  <a:pt x="0" y="876144"/>
                </a:lnTo>
                <a:lnTo>
                  <a:pt x="0" y="0"/>
                </a:lnTo>
                <a:lnTo>
                  <a:pt x="9222" y="0"/>
                </a:lnTo>
                <a:lnTo>
                  <a:pt x="9222" y="876144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9634" y="2388787"/>
            <a:ext cx="101448" cy="101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9634" y="6538948"/>
            <a:ext cx="101448" cy="101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9667" y="7143597"/>
            <a:ext cx="9525" cy="904875"/>
          </a:xfrm>
          <a:custGeom>
            <a:avLst/>
            <a:gdLst/>
            <a:ahLst/>
            <a:cxnLst/>
            <a:rect l="l" t="t" r="r" b="b"/>
            <a:pathLst>
              <a:path w="9525" h="904875">
                <a:moveTo>
                  <a:pt x="9525" y="904875"/>
                </a:moveTo>
                <a:lnTo>
                  <a:pt x="0" y="904875"/>
                </a:lnTo>
                <a:lnTo>
                  <a:pt x="0" y="0"/>
                </a:lnTo>
                <a:lnTo>
                  <a:pt x="9525" y="0"/>
                </a:lnTo>
                <a:lnTo>
                  <a:pt x="9525" y="9048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5495" y="257358"/>
            <a:ext cx="7478395" cy="2550795"/>
          </a:xfrm>
          <a:prstGeom prst="rect">
            <a:avLst/>
          </a:prstGeom>
        </p:spPr>
        <p:txBody>
          <a:bodyPr vert="horz" wrap="square" lIns="0" tIns="716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45"/>
              </a:spcBef>
            </a:pPr>
            <a:r>
              <a:rPr sz="8000" spc="1180" dirty="0">
                <a:solidFill>
                  <a:srgbClr val="252529"/>
                </a:solidFill>
                <a:latin typeface="Times New Roman"/>
                <a:cs typeface="Times New Roman"/>
              </a:rPr>
              <a:t>ALGORITHM</a:t>
            </a:r>
            <a:endParaRPr sz="8000">
              <a:latin typeface="Times New Roman"/>
              <a:cs typeface="Times New Roman"/>
            </a:endParaRPr>
          </a:p>
          <a:p>
            <a:pPr marL="131445" algn="ctr">
              <a:lnSpc>
                <a:spcPct val="100000"/>
              </a:lnSpc>
              <a:spcBef>
                <a:spcPts val="1735"/>
              </a:spcBef>
            </a:pPr>
            <a:r>
              <a:rPr sz="2500" b="1" spc="30" dirty="0">
                <a:solidFill>
                  <a:srgbClr val="252529"/>
                </a:solidFill>
                <a:latin typeface="Arial"/>
                <a:cs typeface="Arial"/>
              </a:rPr>
              <a:t>RECURSION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8093" y="5461832"/>
            <a:ext cx="9525" cy="876300"/>
          </a:xfrm>
          <a:custGeom>
            <a:avLst/>
            <a:gdLst/>
            <a:ahLst/>
            <a:cxnLst/>
            <a:rect l="l" t="t" r="r" b="b"/>
            <a:pathLst>
              <a:path w="9525" h="876300">
                <a:moveTo>
                  <a:pt x="9222" y="876144"/>
                </a:moveTo>
                <a:lnTo>
                  <a:pt x="0" y="876144"/>
                </a:lnTo>
                <a:lnTo>
                  <a:pt x="0" y="0"/>
                </a:lnTo>
                <a:lnTo>
                  <a:pt x="9222" y="0"/>
                </a:lnTo>
                <a:lnTo>
                  <a:pt x="9222" y="876144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71812" y="3513028"/>
            <a:ext cx="5370830" cy="4636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sz="2600" spc="165" dirty="0">
                <a:solidFill>
                  <a:srgbClr val="252529"/>
                </a:solidFill>
                <a:latin typeface="Trebuchet MS"/>
                <a:cs typeface="Trebuchet MS"/>
              </a:rPr>
              <a:t>We </a:t>
            </a:r>
            <a:r>
              <a:rPr sz="2600" spc="5" dirty="0">
                <a:solidFill>
                  <a:srgbClr val="252529"/>
                </a:solidFill>
                <a:latin typeface="Trebuchet MS"/>
                <a:cs typeface="Trebuchet MS"/>
              </a:rPr>
              <a:t>utilize </a:t>
            </a:r>
            <a:r>
              <a:rPr sz="2600" spc="70" dirty="0">
                <a:solidFill>
                  <a:srgbClr val="252529"/>
                </a:solidFill>
                <a:latin typeface="Trebuchet MS"/>
                <a:cs typeface="Trebuchet MS"/>
              </a:rPr>
              <a:t>recursion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to reveal </a:t>
            </a:r>
            <a:r>
              <a:rPr sz="2600" spc="100" dirty="0">
                <a:solidFill>
                  <a:srgbClr val="252529"/>
                </a:solidFill>
                <a:latin typeface="Trebuchet MS"/>
                <a:cs typeface="Trebuchet MS"/>
              </a:rPr>
              <a:t>and  </a:t>
            </a:r>
            <a:r>
              <a:rPr sz="2600" spc="60" dirty="0">
                <a:solidFill>
                  <a:srgbClr val="252529"/>
                </a:solidFill>
                <a:latin typeface="Trebuchet MS"/>
                <a:cs typeface="Trebuchet MS"/>
              </a:rPr>
              <a:t>clear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a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mine-free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252529"/>
                </a:solidFill>
                <a:latin typeface="Trebuchet MS"/>
                <a:cs typeface="Trebuchet MS"/>
              </a:rPr>
              <a:t>region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of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15" dirty="0">
                <a:solidFill>
                  <a:srgbClr val="252529"/>
                </a:solidFill>
                <a:latin typeface="Trebuchet MS"/>
                <a:cs typeface="Trebuchet MS"/>
              </a:rPr>
              <a:t>cells.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In 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other </a:t>
            </a:r>
            <a:r>
              <a:rPr sz="2600" spc="40" dirty="0">
                <a:solidFill>
                  <a:srgbClr val="252529"/>
                </a:solidFill>
                <a:latin typeface="Trebuchet MS"/>
                <a:cs typeface="Trebuchet MS"/>
              </a:rPr>
              <a:t>words, </a:t>
            </a:r>
            <a:r>
              <a:rPr sz="2600" spc="85" dirty="0">
                <a:solidFill>
                  <a:srgbClr val="252529"/>
                </a:solidFill>
                <a:latin typeface="Trebuchet MS"/>
                <a:cs typeface="Trebuchet MS"/>
              </a:rPr>
              <a:t>when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a </a:t>
            </a:r>
            <a:r>
              <a:rPr sz="2600" spc="65" dirty="0">
                <a:solidFill>
                  <a:srgbClr val="252529"/>
                </a:solidFill>
                <a:latin typeface="Trebuchet MS"/>
                <a:cs typeface="Trebuchet MS"/>
              </a:rPr>
              <a:t>player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clicks  </a:t>
            </a:r>
            <a:r>
              <a:rPr sz="2600" spc="80" dirty="0">
                <a:solidFill>
                  <a:srgbClr val="252529"/>
                </a:solidFill>
                <a:latin typeface="Trebuchet MS"/>
                <a:cs typeface="Trebuchet MS"/>
              </a:rPr>
              <a:t>on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a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cell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that </a:t>
            </a:r>
            <a:r>
              <a:rPr sz="2600" spc="160" dirty="0">
                <a:solidFill>
                  <a:srgbClr val="252529"/>
                </a:solidFill>
                <a:latin typeface="Trebuchet MS"/>
                <a:cs typeface="Trebuchet MS"/>
              </a:rPr>
              <a:t>has </a:t>
            </a:r>
            <a:r>
              <a:rPr sz="2600" spc="80" dirty="0">
                <a:solidFill>
                  <a:srgbClr val="252529"/>
                </a:solidFill>
                <a:latin typeface="Trebuchet MS"/>
                <a:cs typeface="Trebuchet MS"/>
              </a:rPr>
              <a:t>no </a:t>
            </a:r>
            <a:r>
              <a:rPr sz="2600" spc="135" dirty="0">
                <a:solidFill>
                  <a:srgbClr val="252529"/>
                </a:solidFill>
                <a:latin typeface="Trebuchet MS"/>
                <a:cs typeface="Trebuchet MS"/>
              </a:rPr>
              <a:t>bombs </a:t>
            </a:r>
            <a:r>
              <a:rPr sz="2600" spc="40" dirty="0">
                <a:solidFill>
                  <a:srgbClr val="252529"/>
                </a:solidFill>
                <a:latin typeface="Trebuchet MS"/>
                <a:cs typeface="Trebuchet MS"/>
              </a:rPr>
              <a:t>with  adjacent </a:t>
            </a:r>
            <a:r>
              <a:rPr sz="2600" spc="95" dirty="0">
                <a:solidFill>
                  <a:srgbClr val="252529"/>
                </a:solidFill>
                <a:latin typeface="Trebuchet MS"/>
                <a:cs typeface="Trebuchet MS"/>
              </a:rPr>
              <a:t>cells </a:t>
            </a:r>
            <a:r>
              <a:rPr sz="2600" spc="114" dirty="0">
                <a:solidFill>
                  <a:srgbClr val="252529"/>
                </a:solidFill>
                <a:latin typeface="Trebuchet MS"/>
                <a:cs typeface="Trebuchet MS"/>
              </a:rPr>
              <a:t>also </a:t>
            </a:r>
            <a:r>
              <a:rPr sz="2600" spc="70" dirty="0">
                <a:solidFill>
                  <a:srgbClr val="252529"/>
                </a:solidFill>
                <a:latin typeface="Trebuchet MS"/>
                <a:cs typeface="Trebuchet MS"/>
              </a:rPr>
              <a:t>bomb-free </a:t>
            </a:r>
            <a:r>
              <a:rPr sz="2600" spc="175" dirty="0">
                <a:solidFill>
                  <a:srgbClr val="252529"/>
                </a:solidFill>
                <a:latin typeface="Trebuchet MS"/>
                <a:cs typeface="Trebuchet MS"/>
              </a:rPr>
              <a:t>so  </a:t>
            </a:r>
            <a:r>
              <a:rPr sz="2600" spc="40" dirty="0">
                <a:solidFill>
                  <a:srgbClr val="252529"/>
                </a:solidFill>
                <a:latin typeface="Trebuchet MS"/>
                <a:cs typeface="Trebuchet MS"/>
              </a:rPr>
              <a:t>all adjacent </a:t>
            </a:r>
            <a:r>
              <a:rPr sz="2600" spc="95" dirty="0">
                <a:solidFill>
                  <a:srgbClr val="252529"/>
                </a:solidFill>
                <a:latin typeface="Trebuchet MS"/>
                <a:cs typeface="Trebuchet MS"/>
              </a:rPr>
              <a:t>cells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are  </a:t>
            </a:r>
            <a:r>
              <a:rPr sz="2600" spc="60" dirty="0">
                <a:solidFill>
                  <a:srgbClr val="252529"/>
                </a:solidFill>
                <a:latin typeface="Trebuchet MS"/>
                <a:cs typeface="Trebuchet MS"/>
              </a:rPr>
              <a:t>automatically </a:t>
            </a:r>
            <a:r>
              <a:rPr sz="2600" spc="65" dirty="0">
                <a:solidFill>
                  <a:srgbClr val="252529"/>
                </a:solidFill>
                <a:latin typeface="Trebuchet MS"/>
                <a:cs typeface="Trebuchet MS"/>
              </a:rPr>
              <a:t>cleared </a:t>
            </a:r>
            <a:r>
              <a:rPr sz="2600" spc="100" dirty="0">
                <a:solidFill>
                  <a:srgbClr val="252529"/>
                </a:solidFill>
                <a:latin typeface="Trebuchet MS"/>
                <a:cs typeface="Trebuchet MS"/>
              </a:rPr>
              <a:t>and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  </a:t>
            </a:r>
            <a:r>
              <a:rPr sz="2600" spc="80" dirty="0">
                <a:solidFill>
                  <a:srgbClr val="252529"/>
                </a:solidFill>
                <a:latin typeface="Trebuchet MS"/>
                <a:cs typeface="Trebuchet MS"/>
              </a:rPr>
              <a:t>region </a:t>
            </a:r>
            <a:r>
              <a:rPr sz="2600" spc="40" dirty="0">
                <a:solidFill>
                  <a:srgbClr val="252529"/>
                </a:solidFill>
                <a:latin typeface="Trebuchet MS"/>
                <a:cs typeface="Trebuchet MS"/>
              </a:rPr>
              <a:t>with </a:t>
            </a:r>
            <a:r>
              <a:rPr sz="2600" spc="70" dirty="0">
                <a:solidFill>
                  <a:srgbClr val="252529"/>
                </a:solidFill>
                <a:latin typeface="Trebuchet MS"/>
                <a:cs typeface="Trebuchet MS"/>
              </a:rPr>
              <a:t>bomb-free </a:t>
            </a:r>
            <a:r>
              <a:rPr sz="2600" spc="95" dirty="0">
                <a:solidFill>
                  <a:srgbClr val="252529"/>
                </a:solidFill>
                <a:latin typeface="Trebuchet MS"/>
                <a:cs typeface="Trebuchet MS"/>
              </a:rPr>
              <a:t>cells </a:t>
            </a:r>
            <a:r>
              <a:rPr sz="2600" spc="110" dirty="0">
                <a:solidFill>
                  <a:srgbClr val="252529"/>
                </a:solidFill>
                <a:latin typeface="Trebuchet MS"/>
                <a:cs typeface="Trebuchet MS"/>
              </a:rPr>
              <a:t>is 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revealed </a:t>
            </a:r>
            <a:r>
              <a:rPr sz="2600" spc="90" dirty="0">
                <a:solidFill>
                  <a:srgbClr val="252529"/>
                </a:solidFill>
                <a:latin typeface="Trebuchet MS"/>
                <a:cs typeface="Trebuchet MS"/>
              </a:rPr>
              <a:t>up </a:t>
            </a:r>
            <a:r>
              <a:rPr sz="2600" spc="25" dirty="0">
                <a:solidFill>
                  <a:srgbClr val="252529"/>
                </a:solidFill>
                <a:latin typeface="Trebuchet MS"/>
                <a:cs typeface="Trebuchet MS"/>
              </a:rPr>
              <a:t>until </a:t>
            </a:r>
            <a:r>
              <a:rPr sz="2600" spc="50" dirty="0">
                <a:solidFill>
                  <a:srgbClr val="252529"/>
                </a:solidFill>
                <a:latin typeface="Trebuchet MS"/>
                <a:cs typeface="Trebuchet MS"/>
              </a:rPr>
              <a:t>the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cell </a:t>
            </a:r>
            <a:r>
              <a:rPr sz="2600" spc="55" dirty="0">
                <a:solidFill>
                  <a:srgbClr val="252529"/>
                </a:solidFill>
                <a:latin typeface="Trebuchet MS"/>
                <a:cs typeface="Trebuchet MS"/>
              </a:rPr>
              <a:t>that </a:t>
            </a:r>
            <a:r>
              <a:rPr sz="2600" spc="110" dirty="0">
                <a:solidFill>
                  <a:srgbClr val="252529"/>
                </a:solidFill>
                <a:latin typeface="Trebuchet MS"/>
                <a:cs typeface="Trebuchet MS"/>
              </a:rPr>
              <a:t>is  </a:t>
            </a:r>
            <a:r>
              <a:rPr sz="2600" spc="80" dirty="0">
                <a:solidFill>
                  <a:srgbClr val="252529"/>
                </a:solidFill>
                <a:latin typeface="Trebuchet MS"/>
                <a:cs typeface="Trebuchet MS"/>
              </a:rPr>
              <a:t>connected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45" dirty="0">
                <a:solidFill>
                  <a:srgbClr val="252529"/>
                </a:solidFill>
                <a:latin typeface="Trebuchet MS"/>
                <a:cs typeface="Trebuchet MS"/>
              </a:rPr>
              <a:t>to</a:t>
            </a:r>
            <a:r>
              <a:rPr sz="26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105" dirty="0">
                <a:solidFill>
                  <a:srgbClr val="252529"/>
                </a:solidFill>
                <a:latin typeface="Trebuchet MS"/>
                <a:cs typeface="Trebuchet MS"/>
              </a:rPr>
              <a:t>a</a:t>
            </a:r>
            <a:r>
              <a:rPr sz="2600" spc="-18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252529"/>
                </a:solidFill>
                <a:latin typeface="Trebuchet MS"/>
                <a:cs typeface="Trebuchet MS"/>
              </a:rPr>
              <a:t>bomb.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59667" y="7143597"/>
            <a:ext cx="9525" cy="904875"/>
          </a:xfrm>
          <a:custGeom>
            <a:avLst/>
            <a:gdLst/>
            <a:ahLst/>
            <a:cxnLst/>
            <a:rect l="l" t="t" r="r" b="b"/>
            <a:pathLst>
              <a:path w="9525" h="904875">
                <a:moveTo>
                  <a:pt x="9525" y="904875"/>
                </a:moveTo>
                <a:lnTo>
                  <a:pt x="0" y="904875"/>
                </a:lnTo>
                <a:lnTo>
                  <a:pt x="0" y="0"/>
                </a:lnTo>
                <a:lnTo>
                  <a:pt x="9525" y="0"/>
                </a:lnTo>
                <a:lnTo>
                  <a:pt x="9525" y="9048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9140825" cy="5334000"/>
            <a:chOff x="0" y="5"/>
            <a:chExt cx="9140825" cy="5334000"/>
          </a:xfrm>
        </p:grpSpPr>
        <p:sp>
          <p:nvSpPr>
            <p:cNvPr id="3" name="object 3"/>
            <p:cNvSpPr/>
            <p:nvPr/>
          </p:nvSpPr>
          <p:spPr>
            <a:xfrm>
              <a:off x="0" y="5"/>
              <a:ext cx="8505809" cy="5333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66918" y="2171635"/>
              <a:ext cx="1273810" cy="802005"/>
            </a:xfrm>
            <a:custGeom>
              <a:avLst/>
              <a:gdLst/>
              <a:ahLst/>
              <a:cxnLst/>
              <a:rect l="l" t="t" r="r" b="b"/>
              <a:pathLst>
                <a:path w="1273809" h="802005">
                  <a:moveTo>
                    <a:pt x="1273512" y="801841"/>
                  </a:moveTo>
                  <a:lnTo>
                    <a:pt x="0" y="801841"/>
                  </a:lnTo>
                  <a:lnTo>
                    <a:pt x="0" y="0"/>
                  </a:lnTo>
                  <a:lnTo>
                    <a:pt x="1273512" y="0"/>
                  </a:lnTo>
                  <a:lnTo>
                    <a:pt x="1273512" y="801841"/>
                  </a:lnTo>
                  <a:close/>
                </a:path>
              </a:pathLst>
            </a:custGeom>
            <a:solidFill>
              <a:srgbClr val="2525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37159" y="2452954"/>
              <a:ext cx="533400" cy="236220"/>
            </a:xfrm>
            <a:custGeom>
              <a:avLst/>
              <a:gdLst/>
              <a:ahLst/>
              <a:cxnLst/>
              <a:rect l="l" t="t" r="r" b="b"/>
              <a:pathLst>
                <a:path w="533400" h="236219">
                  <a:moveTo>
                    <a:pt x="415426" y="235836"/>
                  </a:moveTo>
                  <a:lnTo>
                    <a:pt x="401272" y="221700"/>
                  </a:lnTo>
                  <a:lnTo>
                    <a:pt x="495382" y="127713"/>
                  </a:lnTo>
                  <a:lnTo>
                    <a:pt x="0" y="127713"/>
                  </a:lnTo>
                  <a:lnTo>
                    <a:pt x="0" y="107874"/>
                  </a:lnTo>
                  <a:lnTo>
                    <a:pt x="495382" y="107874"/>
                  </a:lnTo>
                  <a:lnTo>
                    <a:pt x="401272" y="14135"/>
                  </a:lnTo>
                  <a:lnTo>
                    <a:pt x="415426" y="0"/>
                  </a:lnTo>
                  <a:lnTo>
                    <a:pt x="533374" y="117794"/>
                  </a:lnTo>
                  <a:lnTo>
                    <a:pt x="415426" y="235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65150" y="1899360"/>
            <a:ext cx="810005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195" dirty="0">
                <a:solidFill>
                  <a:srgbClr val="000000"/>
                </a:solidFill>
                <a:latin typeface="Times New Roman"/>
                <a:cs typeface="Times New Roman"/>
              </a:rPr>
              <a:t>CONCLUSION</a:t>
            </a:r>
            <a:endParaRPr sz="8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50298" y="6852909"/>
            <a:ext cx="9525" cy="2200275"/>
          </a:xfrm>
          <a:custGeom>
            <a:avLst/>
            <a:gdLst/>
            <a:ahLst/>
            <a:cxnLst/>
            <a:rect l="l" t="t" r="r" b="b"/>
            <a:pathLst>
              <a:path w="9525" h="2200275">
                <a:moveTo>
                  <a:pt x="9525" y="2200275"/>
                </a:moveTo>
                <a:lnTo>
                  <a:pt x="0" y="2200275"/>
                </a:lnTo>
                <a:lnTo>
                  <a:pt x="0" y="0"/>
                </a:lnTo>
                <a:lnTo>
                  <a:pt x="9525" y="0"/>
                </a:lnTo>
                <a:lnTo>
                  <a:pt x="9525" y="22002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16170" y="6212199"/>
            <a:ext cx="3492500" cy="335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2700" spc="50" dirty="0">
                <a:solidFill>
                  <a:srgbClr val="252529"/>
                </a:solidFill>
                <a:latin typeface="Trebuchet MS"/>
                <a:cs typeface="Trebuchet MS"/>
              </a:rPr>
              <a:t>The </a:t>
            </a:r>
            <a:r>
              <a:rPr sz="2700" spc="5" dirty="0">
                <a:solidFill>
                  <a:srgbClr val="252529"/>
                </a:solidFill>
                <a:latin typeface="Trebuchet MS"/>
                <a:cs typeface="Trebuchet MS"/>
              </a:rPr>
              <a:t>project </a:t>
            </a:r>
            <a:r>
              <a:rPr sz="2700" spc="165" dirty="0">
                <a:solidFill>
                  <a:srgbClr val="252529"/>
                </a:solidFill>
                <a:latin typeface="Trebuchet MS"/>
                <a:cs typeface="Trebuchet MS"/>
              </a:rPr>
              <a:t>was  </a:t>
            </a:r>
            <a:r>
              <a:rPr sz="2700" spc="114" dirty="0">
                <a:solidFill>
                  <a:srgbClr val="252529"/>
                </a:solidFill>
                <a:latin typeface="Trebuchet MS"/>
                <a:cs typeface="Trebuchet MS"/>
              </a:rPr>
              <a:t>designed </a:t>
            </a:r>
            <a:r>
              <a:rPr sz="2700" spc="15" dirty="0">
                <a:solidFill>
                  <a:srgbClr val="252529"/>
                </a:solidFill>
                <a:latin typeface="Trebuchet MS"/>
                <a:cs typeface="Trebuchet MS"/>
              </a:rPr>
              <a:t>simple,</a:t>
            </a:r>
            <a:r>
              <a:rPr sz="2700" spc="-55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252529"/>
                </a:solidFill>
                <a:latin typeface="Trebuchet MS"/>
                <a:cs typeface="Trebuchet MS"/>
              </a:rPr>
              <a:t>with  </a:t>
            </a:r>
            <a:r>
              <a:rPr sz="2700" spc="20" dirty="0">
                <a:solidFill>
                  <a:srgbClr val="252529"/>
                </a:solidFill>
                <a:latin typeface="Trebuchet MS"/>
                <a:cs typeface="Trebuchet MS"/>
              </a:rPr>
              <a:t>just </a:t>
            </a:r>
            <a:r>
              <a:rPr sz="2700" spc="60" dirty="0">
                <a:solidFill>
                  <a:srgbClr val="252529"/>
                </a:solidFill>
                <a:latin typeface="Trebuchet MS"/>
                <a:cs typeface="Trebuchet MS"/>
              </a:rPr>
              <a:t>letting </a:t>
            </a:r>
            <a:r>
              <a:rPr sz="2700" spc="45" dirty="0">
                <a:solidFill>
                  <a:srgbClr val="252529"/>
                </a:solidFill>
                <a:latin typeface="Trebuchet MS"/>
                <a:cs typeface="Trebuchet MS"/>
              </a:rPr>
              <a:t>the </a:t>
            </a:r>
            <a:r>
              <a:rPr sz="2700" spc="100" dirty="0">
                <a:solidFill>
                  <a:srgbClr val="252529"/>
                </a:solidFill>
                <a:latin typeface="Trebuchet MS"/>
                <a:cs typeface="Trebuchet MS"/>
              </a:rPr>
              <a:t>user  </a:t>
            </a:r>
            <a:r>
              <a:rPr sz="2700" spc="110" dirty="0">
                <a:solidFill>
                  <a:srgbClr val="252529"/>
                </a:solidFill>
                <a:latin typeface="Trebuchet MS"/>
                <a:cs typeface="Trebuchet MS"/>
              </a:rPr>
              <a:t>choose</a:t>
            </a:r>
            <a:r>
              <a:rPr sz="2700" spc="-204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252529"/>
                </a:solidFill>
                <a:latin typeface="Trebuchet MS"/>
                <a:cs typeface="Trebuchet MS"/>
              </a:rPr>
              <a:t>the</a:t>
            </a:r>
            <a:r>
              <a:rPr sz="2700" spc="-204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252529"/>
                </a:solidFill>
                <a:latin typeface="Trebuchet MS"/>
                <a:cs typeface="Trebuchet MS"/>
              </a:rPr>
              <a:t>size</a:t>
            </a:r>
            <a:r>
              <a:rPr sz="2700" spc="-204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252529"/>
                </a:solidFill>
                <a:latin typeface="Trebuchet MS"/>
                <a:cs typeface="Trebuchet MS"/>
              </a:rPr>
              <a:t>of</a:t>
            </a:r>
            <a:r>
              <a:rPr sz="2700" spc="-204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252529"/>
                </a:solidFill>
                <a:latin typeface="Trebuchet MS"/>
                <a:cs typeface="Trebuchet MS"/>
              </a:rPr>
              <a:t>the  </a:t>
            </a:r>
            <a:r>
              <a:rPr sz="2700" spc="75" dirty="0">
                <a:solidFill>
                  <a:srgbClr val="252529"/>
                </a:solidFill>
                <a:latin typeface="Trebuchet MS"/>
                <a:cs typeface="Trebuchet MS"/>
              </a:rPr>
              <a:t>board </a:t>
            </a:r>
            <a:r>
              <a:rPr sz="2700" spc="95" dirty="0">
                <a:solidFill>
                  <a:srgbClr val="252529"/>
                </a:solidFill>
                <a:latin typeface="Trebuchet MS"/>
                <a:cs typeface="Trebuchet MS"/>
              </a:rPr>
              <a:t>and </a:t>
            </a:r>
            <a:r>
              <a:rPr sz="2700" spc="80" dirty="0">
                <a:solidFill>
                  <a:srgbClr val="252529"/>
                </a:solidFill>
                <a:latin typeface="Trebuchet MS"/>
                <a:cs typeface="Trebuchet MS"/>
              </a:rPr>
              <a:t>play </a:t>
            </a:r>
            <a:r>
              <a:rPr sz="2700" spc="45" dirty="0">
                <a:solidFill>
                  <a:srgbClr val="252529"/>
                </a:solidFill>
                <a:latin typeface="Trebuchet MS"/>
                <a:cs typeface="Trebuchet MS"/>
              </a:rPr>
              <a:t>the  </a:t>
            </a:r>
            <a:r>
              <a:rPr sz="2700" spc="140" dirty="0">
                <a:solidFill>
                  <a:srgbClr val="252529"/>
                </a:solidFill>
                <a:latin typeface="Trebuchet MS"/>
                <a:cs typeface="Trebuchet MS"/>
              </a:rPr>
              <a:t>game </a:t>
            </a:r>
            <a:r>
              <a:rPr sz="2700" spc="125" dirty="0">
                <a:solidFill>
                  <a:srgbClr val="252529"/>
                </a:solidFill>
                <a:latin typeface="Trebuchet MS"/>
                <a:cs typeface="Trebuchet MS"/>
              </a:rPr>
              <a:t>based </a:t>
            </a:r>
            <a:r>
              <a:rPr sz="2700" spc="75" dirty="0">
                <a:solidFill>
                  <a:srgbClr val="252529"/>
                </a:solidFill>
                <a:latin typeface="Trebuchet MS"/>
                <a:cs typeface="Trebuchet MS"/>
              </a:rPr>
              <a:t>on </a:t>
            </a:r>
            <a:r>
              <a:rPr sz="2700" spc="15" dirty="0">
                <a:solidFill>
                  <a:srgbClr val="252529"/>
                </a:solidFill>
                <a:latin typeface="Trebuchet MS"/>
                <a:cs typeface="Trebuchet MS"/>
              </a:rPr>
              <a:t>their  </a:t>
            </a:r>
            <a:r>
              <a:rPr sz="2700" spc="-5" dirty="0">
                <a:solidFill>
                  <a:srgbClr val="252529"/>
                </a:solidFill>
                <a:latin typeface="Trebuchet MS"/>
                <a:cs typeface="Trebuchet MS"/>
              </a:rPr>
              <a:t>choice.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8673" y="6852909"/>
            <a:ext cx="9525" cy="2200275"/>
          </a:xfrm>
          <a:custGeom>
            <a:avLst/>
            <a:gdLst/>
            <a:ahLst/>
            <a:cxnLst/>
            <a:rect l="l" t="t" r="r" b="b"/>
            <a:pathLst>
              <a:path w="9525" h="2200275">
                <a:moveTo>
                  <a:pt x="9525" y="2200275"/>
                </a:moveTo>
                <a:lnTo>
                  <a:pt x="0" y="2200275"/>
                </a:lnTo>
                <a:lnTo>
                  <a:pt x="0" y="0"/>
                </a:lnTo>
                <a:lnTo>
                  <a:pt x="9525" y="0"/>
                </a:lnTo>
                <a:lnTo>
                  <a:pt x="9525" y="22002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54542" y="6212199"/>
            <a:ext cx="3629025" cy="335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985">
              <a:lnSpc>
                <a:spcPct val="115700"/>
              </a:lnSpc>
              <a:spcBef>
                <a:spcPts val="100"/>
              </a:spcBef>
            </a:pPr>
            <a:r>
              <a:rPr sz="2700" spc="50" dirty="0">
                <a:solidFill>
                  <a:srgbClr val="252529"/>
                </a:solidFill>
                <a:latin typeface="Trebuchet MS"/>
                <a:cs typeface="Trebuchet MS"/>
              </a:rPr>
              <a:t>The</a:t>
            </a:r>
            <a:r>
              <a:rPr sz="2700" spc="-204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252529"/>
                </a:solidFill>
                <a:latin typeface="Trebuchet MS"/>
                <a:cs typeface="Trebuchet MS"/>
              </a:rPr>
              <a:t>project</a:t>
            </a:r>
            <a:r>
              <a:rPr sz="2700" spc="-20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252529"/>
                </a:solidFill>
                <a:latin typeface="Trebuchet MS"/>
                <a:cs typeface="Trebuchet MS"/>
              </a:rPr>
              <a:t>helps</a:t>
            </a:r>
            <a:r>
              <a:rPr sz="2700" spc="-204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175" dirty="0">
                <a:solidFill>
                  <a:srgbClr val="252529"/>
                </a:solidFill>
                <a:latin typeface="Trebuchet MS"/>
                <a:cs typeface="Trebuchet MS"/>
              </a:rPr>
              <a:t>us  </a:t>
            </a:r>
            <a:r>
              <a:rPr sz="2700" spc="105" dirty="0">
                <a:solidFill>
                  <a:srgbClr val="252529"/>
                </a:solidFill>
                <a:latin typeface="Trebuchet MS"/>
                <a:cs typeface="Trebuchet MS"/>
              </a:rPr>
              <a:t>know</a:t>
            </a:r>
            <a:r>
              <a:rPr sz="2700" spc="-21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252529"/>
                </a:solidFill>
                <a:latin typeface="Trebuchet MS"/>
                <a:cs typeface="Trebuchet MS"/>
              </a:rPr>
              <a:t>how</a:t>
            </a:r>
            <a:r>
              <a:rPr sz="2700" spc="-21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252529"/>
                </a:solidFill>
                <a:latin typeface="Trebuchet MS"/>
                <a:cs typeface="Trebuchet MS"/>
              </a:rPr>
              <a:t>to</a:t>
            </a:r>
            <a:r>
              <a:rPr sz="2700" spc="-204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252529"/>
                </a:solidFill>
                <a:latin typeface="Trebuchet MS"/>
                <a:cs typeface="Trebuchet MS"/>
              </a:rPr>
              <a:t>build</a:t>
            </a:r>
            <a:r>
              <a:rPr sz="2700" spc="-21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105" dirty="0">
                <a:solidFill>
                  <a:srgbClr val="252529"/>
                </a:solidFill>
                <a:latin typeface="Trebuchet MS"/>
                <a:cs typeface="Trebuchet MS"/>
              </a:rPr>
              <a:t>a  </a:t>
            </a:r>
            <a:r>
              <a:rPr sz="2700" spc="50" dirty="0">
                <a:solidFill>
                  <a:srgbClr val="252529"/>
                </a:solidFill>
                <a:latin typeface="Trebuchet MS"/>
                <a:cs typeface="Trebuchet MS"/>
              </a:rPr>
              <a:t>proper </a:t>
            </a:r>
            <a:r>
              <a:rPr sz="2700" spc="140" dirty="0">
                <a:solidFill>
                  <a:srgbClr val="252529"/>
                </a:solidFill>
                <a:latin typeface="Trebuchet MS"/>
                <a:cs typeface="Trebuchet MS"/>
              </a:rPr>
              <a:t>game </a:t>
            </a:r>
            <a:r>
              <a:rPr sz="2700" spc="35" dirty="0">
                <a:solidFill>
                  <a:srgbClr val="252529"/>
                </a:solidFill>
                <a:latin typeface="Trebuchet MS"/>
                <a:cs typeface="Trebuchet MS"/>
              </a:rPr>
              <a:t>with  </a:t>
            </a:r>
            <a:r>
              <a:rPr sz="2700" spc="80" dirty="0">
                <a:solidFill>
                  <a:srgbClr val="252529"/>
                </a:solidFill>
                <a:latin typeface="Trebuchet MS"/>
                <a:cs typeface="Trebuchet MS"/>
              </a:rPr>
              <a:t>add-on features</a:t>
            </a:r>
            <a:r>
              <a:rPr sz="2700" spc="-52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252529"/>
                </a:solidFill>
                <a:latin typeface="Trebuchet MS"/>
                <a:cs typeface="Trebuchet MS"/>
              </a:rPr>
              <a:t>like  </a:t>
            </a:r>
            <a:r>
              <a:rPr sz="2700" spc="80" dirty="0">
                <a:solidFill>
                  <a:srgbClr val="252529"/>
                </a:solidFill>
                <a:latin typeface="Trebuchet MS"/>
                <a:cs typeface="Trebuchet MS"/>
              </a:rPr>
              <a:t>undo…</a:t>
            </a:r>
            <a:r>
              <a:rPr sz="2700" spc="-21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170" dirty="0">
                <a:solidFill>
                  <a:srgbClr val="252529"/>
                </a:solidFill>
                <a:latin typeface="Trebuchet MS"/>
                <a:cs typeface="Trebuchet MS"/>
              </a:rPr>
              <a:t>Also</a:t>
            </a:r>
            <a:r>
              <a:rPr sz="2700" spc="-204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252529"/>
                </a:solidFill>
                <a:latin typeface="Trebuchet MS"/>
                <a:cs typeface="Trebuchet MS"/>
              </a:rPr>
              <a:t>how</a:t>
            </a:r>
            <a:r>
              <a:rPr sz="2700" spc="-21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rgbClr val="252529"/>
                </a:solidFill>
                <a:latin typeface="Trebuchet MS"/>
                <a:cs typeface="Trebuchet MS"/>
              </a:rPr>
              <a:t>to</a:t>
            </a:r>
            <a:endParaRPr sz="2700" dirty="0">
              <a:latin typeface="Trebuchet MS"/>
              <a:cs typeface="Trebuchet MS"/>
            </a:endParaRPr>
          </a:p>
          <a:p>
            <a:pPr marL="12700" marR="5080">
              <a:lnSpc>
                <a:spcPct val="115700"/>
              </a:lnSpc>
            </a:pPr>
            <a:r>
              <a:rPr sz="2700" spc="80" dirty="0">
                <a:solidFill>
                  <a:srgbClr val="252529"/>
                </a:solidFill>
                <a:latin typeface="Trebuchet MS"/>
                <a:cs typeface="Trebuchet MS"/>
              </a:rPr>
              <a:t>apply </a:t>
            </a:r>
            <a:r>
              <a:rPr sz="2700" spc="25" dirty="0">
                <a:solidFill>
                  <a:srgbClr val="252529"/>
                </a:solidFill>
                <a:latin typeface="Trebuchet MS"/>
                <a:cs typeface="Trebuchet MS"/>
              </a:rPr>
              <a:t>recursion,</a:t>
            </a:r>
            <a:r>
              <a:rPr sz="2700" spc="-52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252529"/>
                </a:solidFill>
                <a:latin typeface="Trebuchet MS"/>
                <a:cs typeface="Trebuchet MS"/>
              </a:rPr>
              <a:t>linked  </a:t>
            </a:r>
            <a:r>
              <a:rPr sz="2700" spc="60" dirty="0">
                <a:solidFill>
                  <a:srgbClr val="252529"/>
                </a:solidFill>
                <a:latin typeface="Trebuchet MS"/>
                <a:cs typeface="Trebuchet MS"/>
              </a:rPr>
              <a:t>list </a:t>
            </a:r>
            <a:r>
              <a:rPr sz="2700" spc="25" dirty="0">
                <a:solidFill>
                  <a:srgbClr val="252529"/>
                </a:solidFill>
                <a:latin typeface="Trebuchet MS"/>
                <a:cs typeface="Trebuchet MS"/>
              </a:rPr>
              <a:t>into</a:t>
            </a:r>
            <a:r>
              <a:rPr sz="2700" spc="-46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252529"/>
                </a:solidFill>
                <a:latin typeface="Trebuchet MS"/>
                <a:cs typeface="Trebuchet MS"/>
              </a:rPr>
              <a:t>classes.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26212" y="6617146"/>
            <a:ext cx="9525" cy="2200275"/>
          </a:xfrm>
          <a:custGeom>
            <a:avLst/>
            <a:gdLst/>
            <a:ahLst/>
            <a:cxnLst/>
            <a:rect l="l" t="t" r="r" b="b"/>
            <a:pathLst>
              <a:path w="9525" h="2200275">
                <a:moveTo>
                  <a:pt x="9525" y="2200275"/>
                </a:moveTo>
                <a:lnTo>
                  <a:pt x="0" y="2200275"/>
                </a:lnTo>
                <a:lnTo>
                  <a:pt x="0" y="0"/>
                </a:lnTo>
                <a:lnTo>
                  <a:pt x="9525" y="0"/>
                </a:lnTo>
                <a:lnTo>
                  <a:pt x="9525" y="22002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092084" y="5496407"/>
            <a:ext cx="3557270" cy="431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2700" spc="160" dirty="0">
                <a:solidFill>
                  <a:srgbClr val="252529"/>
                </a:solidFill>
                <a:latin typeface="Trebuchet MS"/>
                <a:cs typeface="Trebuchet MS"/>
              </a:rPr>
              <a:t>We </a:t>
            </a:r>
            <a:r>
              <a:rPr sz="2700" spc="70" dirty="0">
                <a:solidFill>
                  <a:srgbClr val="252529"/>
                </a:solidFill>
                <a:latin typeface="Trebuchet MS"/>
                <a:cs typeface="Trebuchet MS"/>
              </a:rPr>
              <a:t>need </a:t>
            </a:r>
            <a:r>
              <a:rPr sz="2700" spc="40" dirty="0">
                <a:solidFill>
                  <a:srgbClr val="252529"/>
                </a:solidFill>
                <a:latin typeface="Trebuchet MS"/>
                <a:cs typeface="Trebuchet MS"/>
              </a:rPr>
              <a:t>to improve  </a:t>
            </a:r>
            <a:r>
              <a:rPr sz="2700" spc="50" dirty="0">
                <a:solidFill>
                  <a:srgbClr val="252529"/>
                </a:solidFill>
                <a:latin typeface="Trebuchet MS"/>
                <a:cs typeface="Trebuchet MS"/>
              </a:rPr>
              <a:t>more </a:t>
            </a:r>
            <a:r>
              <a:rPr sz="2700" spc="85" dirty="0">
                <a:solidFill>
                  <a:srgbClr val="252529"/>
                </a:solidFill>
                <a:latin typeface="Trebuchet MS"/>
                <a:cs typeface="Trebuchet MS"/>
              </a:rPr>
              <a:t>advanced  </a:t>
            </a:r>
            <a:r>
              <a:rPr sz="2700" spc="80" dirty="0">
                <a:solidFill>
                  <a:srgbClr val="252529"/>
                </a:solidFill>
                <a:latin typeface="Trebuchet MS"/>
                <a:cs typeface="Trebuchet MS"/>
              </a:rPr>
              <a:t>features </a:t>
            </a:r>
            <a:r>
              <a:rPr sz="2700" spc="40" dirty="0">
                <a:solidFill>
                  <a:srgbClr val="252529"/>
                </a:solidFill>
                <a:latin typeface="Trebuchet MS"/>
                <a:cs typeface="Trebuchet MS"/>
              </a:rPr>
              <a:t>other </a:t>
            </a:r>
            <a:r>
              <a:rPr sz="2700" spc="70" dirty="0">
                <a:solidFill>
                  <a:srgbClr val="252529"/>
                </a:solidFill>
                <a:latin typeface="Trebuchet MS"/>
                <a:cs typeface="Trebuchet MS"/>
              </a:rPr>
              <a:t>than  </a:t>
            </a:r>
            <a:r>
              <a:rPr sz="2700" spc="80" dirty="0">
                <a:solidFill>
                  <a:srgbClr val="252529"/>
                </a:solidFill>
                <a:latin typeface="Trebuchet MS"/>
                <a:cs typeface="Trebuchet MS"/>
              </a:rPr>
              <a:t>undo </a:t>
            </a:r>
            <a:r>
              <a:rPr sz="2700" spc="95" dirty="0">
                <a:solidFill>
                  <a:srgbClr val="252529"/>
                </a:solidFill>
                <a:latin typeface="Trebuchet MS"/>
                <a:cs typeface="Trebuchet MS"/>
              </a:rPr>
              <a:t>and </a:t>
            </a:r>
            <a:r>
              <a:rPr sz="2700" spc="110" dirty="0">
                <a:solidFill>
                  <a:srgbClr val="252529"/>
                </a:solidFill>
                <a:latin typeface="Trebuchet MS"/>
                <a:cs typeface="Trebuchet MS"/>
              </a:rPr>
              <a:t>choose  </a:t>
            </a:r>
            <a:r>
              <a:rPr sz="2700" spc="70" dirty="0">
                <a:solidFill>
                  <a:srgbClr val="252529"/>
                </a:solidFill>
                <a:latin typeface="Trebuchet MS"/>
                <a:cs typeface="Trebuchet MS"/>
              </a:rPr>
              <a:t>menu </a:t>
            </a:r>
            <a:r>
              <a:rPr sz="2700" spc="35" dirty="0">
                <a:solidFill>
                  <a:srgbClr val="252529"/>
                </a:solidFill>
                <a:latin typeface="Trebuchet MS"/>
                <a:cs typeface="Trebuchet MS"/>
              </a:rPr>
              <a:t>like </a:t>
            </a:r>
            <a:r>
              <a:rPr sz="2700" spc="100" dirty="0">
                <a:solidFill>
                  <a:srgbClr val="252529"/>
                </a:solidFill>
                <a:latin typeface="Trebuchet MS"/>
                <a:cs typeface="Trebuchet MS"/>
              </a:rPr>
              <a:t>score  </a:t>
            </a:r>
            <a:r>
              <a:rPr sz="2700" spc="70" dirty="0">
                <a:solidFill>
                  <a:srgbClr val="252529"/>
                </a:solidFill>
                <a:latin typeface="Trebuchet MS"/>
                <a:cs typeface="Trebuchet MS"/>
              </a:rPr>
              <a:t>system, </a:t>
            </a:r>
            <a:r>
              <a:rPr sz="2700" spc="20" dirty="0">
                <a:solidFill>
                  <a:srgbClr val="252529"/>
                </a:solidFill>
                <a:latin typeface="Trebuchet MS"/>
                <a:cs typeface="Trebuchet MS"/>
              </a:rPr>
              <a:t>time </a:t>
            </a:r>
            <a:r>
              <a:rPr sz="2700" spc="70" dirty="0">
                <a:solidFill>
                  <a:srgbClr val="252529"/>
                </a:solidFill>
                <a:latin typeface="Trebuchet MS"/>
                <a:cs typeface="Trebuchet MS"/>
              </a:rPr>
              <a:t>system,  </a:t>
            </a:r>
            <a:r>
              <a:rPr sz="2700" spc="80" dirty="0">
                <a:solidFill>
                  <a:srgbClr val="252529"/>
                </a:solidFill>
                <a:latin typeface="Trebuchet MS"/>
                <a:cs typeface="Trebuchet MS"/>
              </a:rPr>
              <a:t>apply </a:t>
            </a:r>
            <a:r>
              <a:rPr sz="2700" spc="120" dirty="0">
                <a:solidFill>
                  <a:srgbClr val="252529"/>
                </a:solidFill>
                <a:latin typeface="Trebuchet MS"/>
                <a:cs typeface="Trebuchet MS"/>
              </a:rPr>
              <a:t>some </a:t>
            </a:r>
            <a:r>
              <a:rPr sz="2700" spc="114" dirty="0">
                <a:solidFill>
                  <a:srgbClr val="252529"/>
                </a:solidFill>
                <a:latin typeface="Trebuchet MS"/>
                <a:cs typeface="Trebuchet MS"/>
              </a:rPr>
              <a:t>good-  </a:t>
            </a:r>
            <a:r>
              <a:rPr sz="2700" spc="90" dirty="0">
                <a:solidFill>
                  <a:srgbClr val="252529"/>
                </a:solidFill>
                <a:latin typeface="Trebuchet MS"/>
                <a:cs typeface="Trebuchet MS"/>
              </a:rPr>
              <a:t>looking </a:t>
            </a:r>
            <a:r>
              <a:rPr sz="2700" spc="130" dirty="0">
                <a:solidFill>
                  <a:srgbClr val="252529"/>
                </a:solidFill>
                <a:latin typeface="Trebuchet MS"/>
                <a:cs typeface="Trebuchet MS"/>
              </a:rPr>
              <a:t>design  </a:t>
            </a:r>
            <a:r>
              <a:rPr sz="2700" spc="80" dirty="0">
                <a:solidFill>
                  <a:srgbClr val="252529"/>
                </a:solidFill>
                <a:latin typeface="Trebuchet MS"/>
                <a:cs typeface="Trebuchet MS"/>
              </a:rPr>
              <a:t>patterns</a:t>
            </a:r>
            <a:r>
              <a:rPr sz="2700" spc="-21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25" dirty="0">
                <a:solidFill>
                  <a:srgbClr val="252529"/>
                </a:solidFill>
                <a:latin typeface="Trebuchet MS"/>
                <a:cs typeface="Trebuchet MS"/>
              </a:rPr>
              <a:t>into</a:t>
            </a:r>
            <a:r>
              <a:rPr sz="2700" spc="-21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rgbClr val="252529"/>
                </a:solidFill>
                <a:latin typeface="Trebuchet MS"/>
                <a:cs typeface="Trebuchet MS"/>
              </a:rPr>
              <a:t>the</a:t>
            </a:r>
            <a:r>
              <a:rPr sz="2700" spc="-21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252529"/>
                </a:solidFill>
                <a:latin typeface="Trebuchet MS"/>
                <a:cs typeface="Trebuchet MS"/>
              </a:rPr>
              <a:t>code</a:t>
            </a:r>
            <a:endParaRPr sz="2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95400" y="800100"/>
            <a:ext cx="810005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spc="1195" dirty="0">
                <a:solidFill>
                  <a:srgbClr val="000000"/>
                </a:solidFill>
                <a:latin typeface="Times New Roman"/>
                <a:cs typeface="Times New Roman"/>
              </a:rPr>
              <a:t>REFERENCES</a:t>
            </a:r>
            <a:endParaRPr sz="8000" dirty="0">
              <a:latin typeface="Times New Roman"/>
              <a:cs typeface="Times New Roman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CEFE134E-9508-4686-B76A-BEBD72E7BE89}"/>
              </a:ext>
            </a:extLst>
          </p:cNvPr>
          <p:cNvSpPr txBox="1"/>
          <p:nvPr/>
        </p:nvSpPr>
        <p:spPr>
          <a:xfrm>
            <a:off x="1295400" y="2476500"/>
            <a:ext cx="15011400" cy="39047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985">
              <a:lnSpc>
                <a:spcPct val="115700"/>
              </a:lnSpc>
              <a:spcBef>
                <a:spcPts val="100"/>
              </a:spcBef>
            </a:pPr>
            <a:r>
              <a:rPr lang="en-US" sz="2700" spc="50" dirty="0">
                <a:solidFill>
                  <a:srgbClr val="252529"/>
                </a:solidFill>
                <a:latin typeface="Trebuchet MS"/>
                <a:cs typeface="Trebuchet MS"/>
              </a:rPr>
              <a:t>https://www.w3schools.com/java/java_recursion.asp</a:t>
            </a:r>
          </a:p>
          <a:p>
            <a:pPr marL="12700" marR="387985">
              <a:lnSpc>
                <a:spcPct val="115700"/>
              </a:lnSpc>
              <a:spcBef>
                <a:spcPts val="100"/>
              </a:spcBef>
            </a:pPr>
            <a:r>
              <a:rPr lang="en-US" sz="2700" spc="50" dirty="0">
                <a:solidFill>
                  <a:srgbClr val="252529"/>
                </a:solidFill>
                <a:latin typeface="Trebuchet MS"/>
                <a:cs typeface="Trebuchet MS"/>
              </a:rPr>
              <a:t>https://www.geeksforgeeks.org/stack-class-in-java/</a:t>
            </a:r>
          </a:p>
          <a:p>
            <a:pPr marL="12700" marR="387985">
              <a:lnSpc>
                <a:spcPct val="115700"/>
              </a:lnSpc>
              <a:spcBef>
                <a:spcPts val="100"/>
              </a:spcBef>
            </a:pPr>
            <a:r>
              <a:rPr lang="en-US" sz="2700" spc="50" dirty="0">
                <a:solidFill>
                  <a:srgbClr val="252529"/>
                </a:solidFill>
                <a:latin typeface="Trebuchet MS"/>
                <a:cs typeface="Trebuchet MS"/>
              </a:rPr>
              <a:t>https://www.microsoft.com/vi-vn/p/microsoft-minesweeper/9wzdncrfhwcn?activetab=pivot:overviewtab</a:t>
            </a:r>
          </a:p>
          <a:p>
            <a:pPr marL="12700" marR="387985">
              <a:lnSpc>
                <a:spcPct val="115700"/>
              </a:lnSpc>
              <a:spcBef>
                <a:spcPts val="100"/>
              </a:spcBef>
            </a:pPr>
            <a:r>
              <a:rPr lang="en-US" sz="2700" spc="50" dirty="0">
                <a:solidFill>
                  <a:srgbClr val="252529"/>
                </a:solidFill>
                <a:latin typeface="Trebuchet MS"/>
                <a:cs typeface="Trebuchet MS"/>
              </a:rPr>
              <a:t>https://www.instructables.com/How-to-play-minesweeper/</a:t>
            </a:r>
          </a:p>
          <a:p>
            <a:pPr marL="12700" marR="387985">
              <a:lnSpc>
                <a:spcPct val="115700"/>
              </a:lnSpc>
              <a:spcBef>
                <a:spcPts val="100"/>
              </a:spcBef>
            </a:pPr>
            <a:r>
              <a:rPr lang="en-US" sz="2700" spc="50" dirty="0">
                <a:solidFill>
                  <a:srgbClr val="252529"/>
                </a:solidFill>
                <a:latin typeface="Trebuchet MS"/>
                <a:cs typeface="Trebuchet MS"/>
              </a:rPr>
              <a:t>https://minesweeper.online/game/697203744</a:t>
            </a:r>
          </a:p>
          <a:p>
            <a:pPr marL="12700" marR="387985">
              <a:lnSpc>
                <a:spcPct val="115700"/>
              </a:lnSpc>
              <a:spcBef>
                <a:spcPts val="100"/>
              </a:spcBef>
            </a:pPr>
            <a:r>
              <a:rPr lang="en-US" sz="2700" spc="50" dirty="0">
                <a:solidFill>
                  <a:srgbClr val="252529"/>
                </a:solidFill>
                <a:latin typeface="Trebuchet MS"/>
                <a:cs typeface="Trebuchet MS"/>
              </a:rPr>
              <a:t>https://github.com/nmaguirre/minesweeper</a:t>
            </a:r>
          </a:p>
          <a:p>
            <a:pPr marL="12700" marR="387985">
              <a:lnSpc>
                <a:spcPct val="115700"/>
              </a:lnSpc>
              <a:spcBef>
                <a:spcPts val="100"/>
              </a:spcBef>
            </a:pPr>
            <a:r>
              <a:rPr lang="en-US" sz="2700" spc="50" dirty="0">
                <a:solidFill>
                  <a:srgbClr val="252529"/>
                </a:solidFill>
                <a:latin typeface="Trebuchet MS"/>
                <a:cs typeface="Trebuchet MS"/>
              </a:rPr>
              <a:t>https://stackoverflow.com/questions/32735206/java-png-exception</a:t>
            </a:r>
          </a:p>
        </p:txBody>
      </p:sp>
    </p:spTree>
    <p:extLst>
      <p:ext uri="{BB962C8B-B14F-4D97-AF65-F5344CB8AC3E}">
        <p14:creationId xmlns:p14="http://schemas.microsoft.com/office/powerpoint/2010/main" val="350801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31447" y="1198036"/>
            <a:ext cx="420370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b="1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50" b="1" spc="-5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1850" b="1" spc="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06448" y="6824563"/>
            <a:ext cx="10077450" cy="9525"/>
          </a:xfrm>
          <a:custGeom>
            <a:avLst/>
            <a:gdLst/>
            <a:ahLst/>
            <a:cxnLst/>
            <a:rect l="l" t="t" r="r" b="b"/>
            <a:pathLst>
              <a:path w="10077450" h="9525">
                <a:moveTo>
                  <a:pt x="10077450" y="9525"/>
                </a:moveTo>
                <a:lnTo>
                  <a:pt x="0" y="9525"/>
                </a:lnTo>
                <a:lnTo>
                  <a:pt x="0" y="0"/>
                </a:lnTo>
                <a:lnTo>
                  <a:pt x="10077450" y="0"/>
                </a:lnTo>
                <a:lnTo>
                  <a:pt x="10077450" y="9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65" dirty="0"/>
              <a:t>Thank</a:t>
            </a:r>
            <a:r>
              <a:rPr spc="-980" dirty="0"/>
              <a:t> </a:t>
            </a:r>
            <a:r>
              <a:rPr spc="155" dirty="0"/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2151" y="4038213"/>
            <a:ext cx="525589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spc="2350" dirty="0">
                <a:solidFill>
                  <a:srgbClr val="252529"/>
                </a:solidFill>
                <a:latin typeface="Times New Roman"/>
                <a:cs typeface="Times New Roman"/>
              </a:rPr>
              <a:t>O</a:t>
            </a:r>
            <a:r>
              <a:rPr sz="10500" spc="1785" dirty="0">
                <a:solidFill>
                  <a:srgbClr val="252529"/>
                </a:solidFill>
                <a:latin typeface="Times New Roman"/>
                <a:cs typeface="Times New Roman"/>
              </a:rPr>
              <a:t>u</a:t>
            </a:r>
            <a:r>
              <a:rPr sz="10500" spc="1050" dirty="0">
                <a:solidFill>
                  <a:srgbClr val="252529"/>
                </a:solidFill>
                <a:latin typeface="Times New Roman"/>
                <a:cs typeface="Times New Roman"/>
              </a:rPr>
              <a:t>t</a:t>
            </a:r>
            <a:r>
              <a:rPr sz="10500" spc="495" dirty="0">
                <a:solidFill>
                  <a:srgbClr val="252529"/>
                </a:solidFill>
                <a:latin typeface="Times New Roman"/>
                <a:cs typeface="Times New Roman"/>
              </a:rPr>
              <a:t>l</a:t>
            </a:r>
            <a:r>
              <a:rPr sz="10500" spc="660" dirty="0">
                <a:solidFill>
                  <a:srgbClr val="252529"/>
                </a:solidFill>
                <a:latin typeface="Times New Roman"/>
                <a:cs typeface="Times New Roman"/>
              </a:rPr>
              <a:t>i</a:t>
            </a:r>
            <a:r>
              <a:rPr sz="10500" spc="1980" dirty="0">
                <a:solidFill>
                  <a:srgbClr val="252529"/>
                </a:solidFill>
                <a:latin typeface="Times New Roman"/>
                <a:cs typeface="Times New Roman"/>
              </a:rPr>
              <a:t>n</a:t>
            </a:r>
            <a:r>
              <a:rPr sz="10500" spc="1355" dirty="0">
                <a:solidFill>
                  <a:srgbClr val="252529"/>
                </a:solidFill>
                <a:latin typeface="Times New Roman"/>
                <a:cs typeface="Times New Roman"/>
              </a:rPr>
              <a:t>e</a:t>
            </a:r>
            <a:endParaRPr sz="10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73468" y="0"/>
            <a:ext cx="2550795" cy="2041525"/>
          </a:xfrm>
          <a:prstGeom prst="rect">
            <a:avLst/>
          </a:prstGeom>
        </p:spPr>
        <p:txBody>
          <a:bodyPr vert="horz" wrap="square" lIns="0" tIns="5213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5"/>
              </a:spcBef>
            </a:pPr>
            <a:r>
              <a:rPr sz="6000" spc="480" dirty="0">
                <a:solidFill>
                  <a:srgbClr val="A19C94"/>
                </a:solidFill>
                <a:latin typeface="Times New Roman"/>
                <a:cs typeface="Times New Roman"/>
              </a:rPr>
              <a:t>01</a:t>
            </a: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500" b="1" spc="55" dirty="0">
                <a:solidFill>
                  <a:srgbClr val="252529"/>
                </a:solidFill>
                <a:latin typeface="Arial"/>
                <a:cs typeface="Arial"/>
              </a:rPr>
              <a:t>INTRODUCTION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44873" y="1597874"/>
            <a:ext cx="2895600" cy="2041525"/>
          </a:xfrm>
          <a:prstGeom prst="rect">
            <a:avLst/>
          </a:prstGeom>
        </p:spPr>
        <p:txBody>
          <a:bodyPr vert="horz" wrap="square" lIns="0" tIns="5213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5"/>
              </a:spcBef>
            </a:pPr>
            <a:r>
              <a:rPr sz="6000" spc="990" dirty="0">
                <a:solidFill>
                  <a:srgbClr val="A19C94"/>
                </a:solidFill>
                <a:latin typeface="Times New Roman"/>
                <a:cs typeface="Times New Roman"/>
              </a:rPr>
              <a:t>02</a:t>
            </a: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500" b="1" spc="30" dirty="0">
                <a:solidFill>
                  <a:srgbClr val="252529"/>
                </a:solidFill>
                <a:latin typeface="Arial"/>
                <a:cs typeface="Arial"/>
              </a:rPr>
              <a:t>CLASSES</a:t>
            </a:r>
            <a:r>
              <a:rPr sz="2500" b="1" spc="-145" dirty="0">
                <a:solidFill>
                  <a:srgbClr val="252529"/>
                </a:solidFill>
                <a:latin typeface="Arial"/>
                <a:cs typeface="Arial"/>
              </a:rPr>
              <a:t> </a:t>
            </a:r>
            <a:r>
              <a:rPr sz="2500" b="1" spc="55" dirty="0">
                <a:solidFill>
                  <a:srgbClr val="252529"/>
                </a:solidFill>
                <a:latin typeface="Arial"/>
                <a:cs typeface="Arial"/>
              </a:rPr>
              <a:t>DESIGN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44873" y="3341503"/>
            <a:ext cx="4686935" cy="2041525"/>
          </a:xfrm>
          <a:prstGeom prst="rect">
            <a:avLst/>
          </a:prstGeom>
        </p:spPr>
        <p:txBody>
          <a:bodyPr vert="horz" wrap="square" lIns="0" tIns="5213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5"/>
              </a:spcBef>
            </a:pPr>
            <a:r>
              <a:rPr sz="6000" spc="990" dirty="0">
                <a:solidFill>
                  <a:srgbClr val="A19C94"/>
                </a:solidFill>
                <a:latin typeface="Times New Roman"/>
                <a:cs typeface="Times New Roman"/>
              </a:rPr>
              <a:t>03</a:t>
            </a: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500" b="1" spc="50" dirty="0">
                <a:solidFill>
                  <a:srgbClr val="252529"/>
                </a:solidFill>
                <a:latin typeface="Arial"/>
                <a:cs typeface="Arial"/>
              </a:rPr>
              <a:t>ALGORITHM</a:t>
            </a:r>
            <a:r>
              <a:rPr sz="2500" b="1" spc="-120" dirty="0">
                <a:solidFill>
                  <a:srgbClr val="252529"/>
                </a:solidFill>
                <a:latin typeface="Arial"/>
                <a:cs typeface="Arial"/>
              </a:rPr>
              <a:t> </a:t>
            </a:r>
            <a:r>
              <a:rPr sz="2500" b="1" spc="80" dirty="0">
                <a:solidFill>
                  <a:srgbClr val="252529"/>
                </a:solidFill>
                <a:latin typeface="Arial"/>
                <a:cs typeface="Arial"/>
              </a:rPr>
              <a:t>IMPLEMENTIOM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0" y="3789029"/>
            <a:ext cx="7239000" cy="9525"/>
          </a:xfrm>
          <a:custGeom>
            <a:avLst/>
            <a:gdLst/>
            <a:ahLst/>
            <a:cxnLst/>
            <a:rect l="l" t="t" r="r" b="b"/>
            <a:pathLst>
              <a:path w="7239000" h="9525">
                <a:moveTo>
                  <a:pt x="7239000" y="9525"/>
                </a:moveTo>
                <a:lnTo>
                  <a:pt x="0" y="9525"/>
                </a:lnTo>
                <a:lnTo>
                  <a:pt x="0" y="0"/>
                </a:lnTo>
                <a:lnTo>
                  <a:pt x="7239000" y="0"/>
                </a:lnTo>
                <a:lnTo>
                  <a:pt x="7239000" y="952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0" y="5514990"/>
            <a:ext cx="7239000" cy="9525"/>
          </a:xfrm>
          <a:custGeom>
            <a:avLst/>
            <a:gdLst/>
            <a:ahLst/>
            <a:cxnLst/>
            <a:rect l="l" t="t" r="r" b="b"/>
            <a:pathLst>
              <a:path w="7239000" h="9525">
                <a:moveTo>
                  <a:pt x="7239000" y="9525"/>
                </a:moveTo>
                <a:lnTo>
                  <a:pt x="0" y="9525"/>
                </a:lnTo>
                <a:lnTo>
                  <a:pt x="0" y="0"/>
                </a:lnTo>
                <a:lnTo>
                  <a:pt x="7239000" y="0"/>
                </a:lnTo>
                <a:lnTo>
                  <a:pt x="7239000" y="952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44873" y="5237846"/>
            <a:ext cx="1015365" cy="2041525"/>
          </a:xfrm>
          <a:prstGeom prst="rect">
            <a:avLst/>
          </a:prstGeom>
        </p:spPr>
        <p:txBody>
          <a:bodyPr vert="horz" wrap="square" lIns="0" tIns="5213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5"/>
              </a:spcBef>
            </a:pPr>
            <a:r>
              <a:rPr sz="6000" spc="1280" dirty="0">
                <a:solidFill>
                  <a:srgbClr val="A19C94"/>
                </a:solidFill>
                <a:latin typeface="Times New Roman"/>
                <a:cs typeface="Times New Roman"/>
              </a:rPr>
              <a:t>0</a:t>
            </a:r>
            <a:r>
              <a:rPr sz="6000" spc="509" dirty="0">
                <a:solidFill>
                  <a:srgbClr val="A19C94"/>
                </a:solidFill>
                <a:latin typeface="Times New Roman"/>
                <a:cs typeface="Times New Roman"/>
              </a:rPr>
              <a:t>4</a:t>
            </a: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500" b="1" spc="45" dirty="0">
                <a:solidFill>
                  <a:srgbClr val="252529"/>
                </a:solidFill>
                <a:latin typeface="Arial"/>
                <a:cs typeface="Arial"/>
              </a:rPr>
              <a:t>DEMO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44873" y="7216211"/>
            <a:ext cx="2234565" cy="2041525"/>
          </a:xfrm>
          <a:prstGeom prst="rect">
            <a:avLst/>
          </a:prstGeom>
        </p:spPr>
        <p:txBody>
          <a:bodyPr vert="horz" wrap="square" lIns="0" tIns="5213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5"/>
              </a:spcBef>
            </a:pPr>
            <a:r>
              <a:rPr sz="6000" spc="844" dirty="0">
                <a:solidFill>
                  <a:srgbClr val="A19C94"/>
                </a:solidFill>
                <a:latin typeface="Times New Roman"/>
                <a:cs typeface="Times New Roman"/>
              </a:rPr>
              <a:t>05</a:t>
            </a: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500" b="1" spc="20" dirty="0">
                <a:solidFill>
                  <a:srgbClr val="252529"/>
                </a:solidFill>
                <a:latin typeface="Arial"/>
                <a:cs typeface="Arial"/>
              </a:rPr>
              <a:t>C</a:t>
            </a:r>
            <a:r>
              <a:rPr sz="2500" b="1" spc="-10" dirty="0">
                <a:solidFill>
                  <a:srgbClr val="252529"/>
                </a:solidFill>
                <a:latin typeface="Arial"/>
                <a:cs typeface="Arial"/>
              </a:rPr>
              <a:t>O</a:t>
            </a:r>
            <a:r>
              <a:rPr sz="2500" b="1" spc="180" dirty="0">
                <a:solidFill>
                  <a:srgbClr val="252529"/>
                </a:solidFill>
                <a:latin typeface="Arial"/>
                <a:cs typeface="Arial"/>
              </a:rPr>
              <a:t>N</a:t>
            </a:r>
            <a:r>
              <a:rPr sz="2500" b="1" spc="20" dirty="0">
                <a:solidFill>
                  <a:srgbClr val="252529"/>
                </a:solidFill>
                <a:latin typeface="Arial"/>
                <a:cs typeface="Arial"/>
              </a:rPr>
              <a:t>C</a:t>
            </a:r>
            <a:r>
              <a:rPr sz="2500" b="1" spc="-50" dirty="0">
                <a:solidFill>
                  <a:srgbClr val="252529"/>
                </a:solidFill>
                <a:latin typeface="Arial"/>
                <a:cs typeface="Arial"/>
              </a:rPr>
              <a:t>L</a:t>
            </a:r>
            <a:r>
              <a:rPr sz="2500" b="1" spc="35" dirty="0">
                <a:solidFill>
                  <a:srgbClr val="252529"/>
                </a:solidFill>
                <a:latin typeface="Arial"/>
                <a:cs typeface="Arial"/>
              </a:rPr>
              <a:t>U</a:t>
            </a:r>
            <a:r>
              <a:rPr sz="2500" b="1" spc="100" dirty="0">
                <a:solidFill>
                  <a:srgbClr val="252529"/>
                </a:solidFill>
                <a:latin typeface="Arial"/>
                <a:cs typeface="Arial"/>
              </a:rPr>
              <a:t>S</a:t>
            </a:r>
            <a:r>
              <a:rPr sz="2500" b="1" spc="105" dirty="0">
                <a:solidFill>
                  <a:srgbClr val="252529"/>
                </a:solidFill>
                <a:latin typeface="Arial"/>
                <a:cs typeface="Arial"/>
              </a:rPr>
              <a:t>I</a:t>
            </a:r>
            <a:r>
              <a:rPr sz="2500" b="1" spc="-10" dirty="0">
                <a:solidFill>
                  <a:srgbClr val="252529"/>
                </a:solidFill>
                <a:latin typeface="Arial"/>
                <a:cs typeface="Arial"/>
              </a:rPr>
              <a:t>O</a:t>
            </a:r>
            <a:r>
              <a:rPr sz="2500" b="1" spc="145" dirty="0">
                <a:solidFill>
                  <a:srgbClr val="252529"/>
                </a:solidFill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57573" y="7462875"/>
            <a:ext cx="7239000" cy="9525"/>
          </a:xfrm>
          <a:custGeom>
            <a:avLst/>
            <a:gdLst/>
            <a:ahLst/>
            <a:cxnLst/>
            <a:rect l="l" t="t" r="r" b="b"/>
            <a:pathLst>
              <a:path w="7239000" h="9525">
                <a:moveTo>
                  <a:pt x="7239000" y="9525"/>
                </a:moveTo>
                <a:lnTo>
                  <a:pt x="0" y="9525"/>
                </a:lnTo>
                <a:lnTo>
                  <a:pt x="0" y="0"/>
                </a:lnTo>
                <a:lnTo>
                  <a:pt x="7239000" y="0"/>
                </a:lnTo>
                <a:lnTo>
                  <a:pt x="7239000" y="952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19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9200" y="6168542"/>
            <a:ext cx="9525" cy="2771775"/>
          </a:xfrm>
          <a:custGeom>
            <a:avLst/>
            <a:gdLst/>
            <a:ahLst/>
            <a:cxnLst/>
            <a:rect l="l" t="t" r="r" b="b"/>
            <a:pathLst>
              <a:path w="9525" h="2771775">
                <a:moveTo>
                  <a:pt x="9525" y="2771775"/>
                </a:moveTo>
                <a:lnTo>
                  <a:pt x="0" y="2771775"/>
                </a:lnTo>
                <a:lnTo>
                  <a:pt x="0" y="0"/>
                </a:lnTo>
                <a:lnTo>
                  <a:pt x="9525" y="0"/>
                </a:lnTo>
                <a:lnTo>
                  <a:pt x="9525" y="2771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687300" y="6168542"/>
            <a:ext cx="9525" cy="2771775"/>
          </a:xfrm>
          <a:custGeom>
            <a:avLst/>
            <a:gdLst/>
            <a:ahLst/>
            <a:cxnLst/>
            <a:rect l="l" t="t" r="r" b="b"/>
            <a:pathLst>
              <a:path w="9525" h="2771775">
                <a:moveTo>
                  <a:pt x="9525" y="2771775"/>
                </a:moveTo>
                <a:lnTo>
                  <a:pt x="0" y="2771775"/>
                </a:lnTo>
                <a:lnTo>
                  <a:pt x="0" y="0"/>
                </a:lnTo>
                <a:lnTo>
                  <a:pt x="9525" y="0"/>
                </a:lnTo>
                <a:lnTo>
                  <a:pt x="9525" y="27717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1"/>
            <a:ext cx="18288000" cy="5014595"/>
            <a:chOff x="0" y="1"/>
            <a:chExt cx="18288000" cy="5014595"/>
          </a:xfrm>
        </p:grpSpPr>
        <p:sp>
          <p:nvSpPr>
            <p:cNvPr id="6" name="object 6"/>
            <p:cNvSpPr/>
            <p:nvPr/>
          </p:nvSpPr>
          <p:spPr>
            <a:xfrm>
              <a:off x="0" y="1"/>
              <a:ext cx="18287999" cy="46100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10918" y="4212701"/>
              <a:ext cx="1273810" cy="802005"/>
            </a:xfrm>
            <a:custGeom>
              <a:avLst/>
              <a:gdLst/>
              <a:ahLst/>
              <a:cxnLst/>
              <a:rect l="l" t="t" r="r" b="b"/>
              <a:pathLst>
                <a:path w="1273809" h="802004">
                  <a:moveTo>
                    <a:pt x="1273512" y="801841"/>
                  </a:moveTo>
                  <a:lnTo>
                    <a:pt x="0" y="801841"/>
                  </a:lnTo>
                  <a:lnTo>
                    <a:pt x="0" y="0"/>
                  </a:lnTo>
                  <a:lnTo>
                    <a:pt x="1273512" y="0"/>
                  </a:lnTo>
                  <a:lnTo>
                    <a:pt x="1273512" y="801841"/>
                  </a:lnTo>
                  <a:close/>
                </a:path>
              </a:pathLst>
            </a:custGeom>
            <a:solidFill>
              <a:srgbClr val="2525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381159" y="4494001"/>
              <a:ext cx="533400" cy="236220"/>
            </a:xfrm>
            <a:custGeom>
              <a:avLst/>
              <a:gdLst/>
              <a:ahLst/>
              <a:cxnLst/>
              <a:rect l="l" t="t" r="r" b="b"/>
              <a:pathLst>
                <a:path w="533400" h="236220">
                  <a:moveTo>
                    <a:pt x="415426" y="235836"/>
                  </a:moveTo>
                  <a:lnTo>
                    <a:pt x="401272" y="221700"/>
                  </a:lnTo>
                  <a:lnTo>
                    <a:pt x="495382" y="127713"/>
                  </a:lnTo>
                  <a:lnTo>
                    <a:pt x="0" y="127713"/>
                  </a:lnTo>
                  <a:lnTo>
                    <a:pt x="0" y="107874"/>
                  </a:lnTo>
                  <a:lnTo>
                    <a:pt x="495382" y="107874"/>
                  </a:lnTo>
                  <a:lnTo>
                    <a:pt x="401272" y="14135"/>
                  </a:lnTo>
                  <a:lnTo>
                    <a:pt x="415426" y="0"/>
                  </a:lnTo>
                  <a:lnTo>
                    <a:pt x="533374" y="117794"/>
                  </a:lnTo>
                  <a:lnTo>
                    <a:pt x="415426" y="235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16149" y="1351650"/>
            <a:ext cx="1024509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spc="1350" dirty="0">
                <a:solidFill>
                  <a:srgbClr val="252529"/>
                </a:solidFill>
                <a:latin typeface="Times New Roman"/>
                <a:cs typeface="Times New Roman"/>
              </a:rPr>
              <a:t>INTRODUCTION</a:t>
            </a:r>
            <a:endParaRPr sz="8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6149" y="3166939"/>
            <a:ext cx="679513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300" dirty="0">
                <a:solidFill>
                  <a:srgbClr val="252529"/>
                </a:solidFill>
                <a:latin typeface="Trebuchet MS"/>
                <a:cs typeface="Trebuchet MS"/>
              </a:rPr>
              <a:t>A</a:t>
            </a:r>
            <a:r>
              <a:rPr sz="2500" spc="-1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52529"/>
                </a:solidFill>
                <a:latin typeface="Trebuchet MS"/>
                <a:cs typeface="Trebuchet MS"/>
              </a:rPr>
              <a:t>brief</a:t>
            </a:r>
            <a:r>
              <a:rPr sz="2500" spc="-18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500" spc="35" dirty="0">
                <a:solidFill>
                  <a:srgbClr val="252529"/>
                </a:solidFill>
                <a:latin typeface="Trebuchet MS"/>
                <a:cs typeface="Trebuchet MS"/>
              </a:rPr>
              <a:t>introduction</a:t>
            </a:r>
            <a:r>
              <a:rPr sz="2500" spc="-18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52529"/>
                </a:solidFill>
                <a:latin typeface="Trebuchet MS"/>
                <a:cs typeface="Trebuchet MS"/>
              </a:rPr>
              <a:t>about</a:t>
            </a:r>
            <a:r>
              <a:rPr sz="2500" spc="-18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52529"/>
                </a:solidFill>
                <a:latin typeface="Trebuchet MS"/>
                <a:cs typeface="Trebuchet MS"/>
              </a:rPr>
              <a:t>minesweeper</a:t>
            </a:r>
            <a:r>
              <a:rPr sz="2500" spc="-18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500" spc="125" dirty="0">
                <a:solidFill>
                  <a:srgbClr val="252529"/>
                </a:solidFill>
                <a:latin typeface="Trebuchet MS"/>
                <a:cs typeface="Trebuchet MS"/>
              </a:rPr>
              <a:t>game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58185" y="5487692"/>
            <a:ext cx="112742" cy="112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8185" y="6009124"/>
            <a:ext cx="112742" cy="1127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58185" y="8094853"/>
            <a:ext cx="112742" cy="1127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58185" y="9137718"/>
            <a:ext cx="112742" cy="1127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55306" y="5183159"/>
            <a:ext cx="13397865" cy="41973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900" b="1" spc="-75" dirty="0">
                <a:solidFill>
                  <a:srgbClr val="252529"/>
                </a:solidFill>
                <a:latin typeface="Times New Roman"/>
                <a:cs typeface="Times New Roman"/>
              </a:rPr>
              <a:t>MINESWEEPER </a:t>
            </a:r>
            <a:r>
              <a:rPr sz="2900" b="1" spc="40" dirty="0">
                <a:solidFill>
                  <a:srgbClr val="252529"/>
                </a:solidFill>
                <a:latin typeface="Times New Roman"/>
                <a:cs typeface="Times New Roman"/>
              </a:rPr>
              <a:t>IS </a:t>
            </a:r>
            <a:r>
              <a:rPr sz="2900" b="1" spc="-100" dirty="0">
                <a:solidFill>
                  <a:srgbClr val="252529"/>
                </a:solidFill>
                <a:latin typeface="Times New Roman"/>
                <a:cs typeface="Times New Roman"/>
              </a:rPr>
              <a:t>A </a:t>
            </a:r>
            <a:r>
              <a:rPr sz="2900" b="1" spc="-80" dirty="0">
                <a:solidFill>
                  <a:srgbClr val="252529"/>
                </a:solidFill>
                <a:latin typeface="Times New Roman"/>
                <a:cs typeface="Times New Roman"/>
              </a:rPr>
              <a:t>SINGLE-PLAYER </a:t>
            </a:r>
            <a:r>
              <a:rPr sz="2900" b="1" spc="-165" dirty="0">
                <a:solidFill>
                  <a:srgbClr val="252529"/>
                </a:solidFill>
                <a:latin typeface="Times New Roman"/>
                <a:cs typeface="Times New Roman"/>
              </a:rPr>
              <a:t>PUZZLE </a:t>
            </a:r>
            <a:r>
              <a:rPr sz="2900" b="1" spc="-110" dirty="0">
                <a:solidFill>
                  <a:srgbClr val="252529"/>
                </a:solidFill>
                <a:latin typeface="Times New Roman"/>
                <a:cs typeface="Times New Roman"/>
              </a:rPr>
              <a:t>VIDEO</a:t>
            </a:r>
            <a:r>
              <a:rPr sz="2900" b="1" spc="180" dirty="0">
                <a:solidFill>
                  <a:srgbClr val="252529"/>
                </a:solidFill>
                <a:latin typeface="Times New Roman"/>
                <a:cs typeface="Times New Roman"/>
              </a:rPr>
              <a:t> </a:t>
            </a:r>
            <a:r>
              <a:rPr sz="2900" b="1" spc="-140" dirty="0">
                <a:solidFill>
                  <a:srgbClr val="252529"/>
                </a:solidFill>
                <a:latin typeface="Times New Roman"/>
                <a:cs typeface="Times New Roman"/>
              </a:rPr>
              <a:t>GAME.</a:t>
            </a:r>
            <a:endParaRPr sz="2900">
              <a:latin typeface="Times New Roman"/>
              <a:cs typeface="Times New Roman"/>
            </a:endParaRPr>
          </a:p>
          <a:p>
            <a:pPr marL="12700" marR="130175">
              <a:lnSpc>
                <a:spcPct val="118000"/>
              </a:lnSpc>
            </a:pPr>
            <a:r>
              <a:rPr sz="2900" b="1" spc="-114" dirty="0">
                <a:solidFill>
                  <a:srgbClr val="252529"/>
                </a:solidFill>
                <a:latin typeface="Times New Roman"/>
                <a:cs typeface="Times New Roman"/>
              </a:rPr>
              <a:t>THE </a:t>
            </a:r>
            <a:r>
              <a:rPr sz="2900" b="1" spc="-110" dirty="0">
                <a:solidFill>
                  <a:srgbClr val="252529"/>
                </a:solidFill>
                <a:latin typeface="Times New Roman"/>
                <a:cs typeface="Times New Roman"/>
              </a:rPr>
              <a:t>OBJECTIVE </a:t>
            </a:r>
            <a:r>
              <a:rPr sz="2900" b="1" spc="-160" dirty="0">
                <a:solidFill>
                  <a:srgbClr val="252529"/>
                </a:solidFill>
                <a:latin typeface="Times New Roman"/>
                <a:cs typeface="Times New Roman"/>
              </a:rPr>
              <a:t>OF </a:t>
            </a:r>
            <a:r>
              <a:rPr sz="2900" b="1" spc="-114" dirty="0">
                <a:solidFill>
                  <a:srgbClr val="252529"/>
                </a:solidFill>
                <a:latin typeface="Times New Roman"/>
                <a:cs typeface="Times New Roman"/>
              </a:rPr>
              <a:t>THE </a:t>
            </a:r>
            <a:r>
              <a:rPr sz="2900" b="1" spc="-185" dirty="0">
                <a:solidFill>
                  <a:srgbClr val="252529"/>
                </a:solidFill>
                <a:latin typeface="Times New Roman"/>
                <a:cs typeface="Times New Roman"/>
              </a:rPr>
              <a:t>GAME </a:t>
            </a:r>
            <a:r>
              <a:rPr sz="2900" b="1" spc="40" dirty="0">
                <a:solidFill>
                  <a:srgbClr val="252529"/>
                </a:solidFill>
                <a:latin typeface="Times New Roman"/>
                <a:cs typeface="Times New Roman"/>
              </a:rPr>
              <a:t>IS </a:t>
            </a:r>
            <a:r>
              <a:rPr sz="2900" b="1" spc="-215" dirty="0">
                <a:solidFill>
                  <a:srgbClr val="252529"/>
                </a:solidFill>
                <a:latin typeface="Times New Roman"/>
                <a:cs typeface="Times New Roman"/>
              </a:rPr>
              <a:t>TO </a:t>
            </a:r>
            <a:r>
              <a:rPr sz="2900" b="1" spc="-190" dirty="0">
                <a:solidFill>
                  <a:srgbClr val="252529"/>
                </a:solidFill>
                <a:latin typeface="Times New Roman"/>
                <a:cs typeface="Times New Roman"/>
              </a:rPr>
              <a:t>CLEAR </a:t>
            </a:r>
            <a:r>
              <a:rPr sz="2900" b="1" spc="-100" dirty="0">
                <a:solidFill>
                  <a:srgbClr val="252529"/>
                </a:solidFill>
                <a:latin typeface="Times New Roman"/>
                <a:cs typeface="Times New Roman"/>
              </a:rPr>
              <a:t>A </a:t>
            </a:r>
            <a:r>
              <a:rPr sz="2900" b="1" spc="-150" dirty="0">
                <a:solidFill>
                  <a:srgbClr val="252529"/>
                </a:solidFill>
                <a:latin typeface="Times New Roman"/>
                <a:cs typeface="Times New Roman"/>
              </a:rPr>
              <a:t>RECTANGULAR </a:t>
            </a:r>
            <a:r>
              <a:rPr sz="2900" b="1" spc="-165" dirty="0">
                <a:solidFill>
                  <a:srgbClr val="252529"/>
                </a:solidFill>
                <a:latin typeface="Times New Roman"/>
                <a:cs typeface="Times New Roman"/>
              </a:rPr>
              <a:t>BOARD  </a:t>
            </a:r>
            <a:r>
              <a:rPr sz="2900" b="1" spc="-70" dirty="0">
                <a:solidFill>
                  <a:srgbClr val="252529"/>
                </a:solidFill>
                <a:latin typeface="Times New Roman"/>
                <a:cs typeface="Times New Roman"/>
              </a:rPr>
              <a:t>CONTAINING </a:t>
            </a:r>
            <a:r>
              <a:rPr sz="2900" b="1" spc="-35" dirty="0">
                <a:solidFill>
                  <a:srgbClr val="252529"/>
                </a:solidFill>
                <a:latin typeface="Times New Roman"/>
                <a:cs typeface="Times New Roman"/>
              </a:rPr>
              <a:t>HIDDEN </a:t>
            </a:r>
            <a:r>
              <a:rPr sz="2900" b="1" spc="-155" dirty="0">
                <a:solidFill>
                  <a:srgbClr val="252529"/>
                </a:solidFill>
                <a:latin typeface="Times New Roman"/>
                <a:cs typeface="Times New Roman"/>
              </a:rPr>
              <a:t>"MINES" </a:t>
            </a:r>
            <a:r>
              <a:rPr sz="2900" b="1" spc="-254" dirty="0">
                <a:solidFill>
                  <a:srgbClr val="252529"/>
                </a:solidFill>
                <a:latin typeface="Times New Roman"/>
                <a:cs typeface="Times New Roman"/>
              </a:rPr>
              <a:t>OR </a:t>
            </a:r>
            <a:r>
              <a:rPr sz="2900" b="1" spc="-140" dirty="0">
                <a:solidFill>
                  <a:srgbClr val="252529"/>
                </a:solidFill>
                <a:latin typeface="Times New Roman"/>
                <a:cs typeface="Times New Roman"/>
              </a:rPr>
              <a:t>BOMBS </a:t>
            </a:r>
            <a:r>
              <a:rPr sz="2900" b="1" spc="-105" dirty="0">
                <a:solidFill>
                  <a:srgbClr val="252529"/>
                </a:solidFill>
                <a:latin typeface="Times New Roman"/>
                <a:cs typeface="Times New Roman"/>
              </a:rPr>
              <a:t>WITHOUT </a:t>
            </a:r>
            <a:r>
              <a:rPr sz="2900" b="1" spc="-90" dirty="0">
                <a:solidFill>
                  <a:srgbClr val="252529"/>
                </a:solidFill>
                <a:latin typeface="Times New Roman"/>
                <a:cs typeface="Times New Roman"/>
              </a:rPr>
              <a:t>DETONATING </a:t>
            </a:r>
            <a:r>
              <a:rPr sz="2900" b="1" spc="-30" dirty="0">
                <a:solidFill>
                  <a:srgbClr val="252529"/>
                </a:solidFill>
                <a:latin typeface="Times New Roman"/>
                <a:cs typeface="Times New Roman"/>
              </a:rPr>
              <a:t>ANY </a:t>
            </a:r>
            <a:r>
              <a:rPr sz="2900" b="1" spc="-160" dirty="0">
                <a:solidFill>
                  <a:srgbClr val="252529"/>
                </a:solidFill>
                <a:latin typeface="Times New Roman"/>
                <a:cs typeface="Times New Roman"/>
              </a:rPr>
              <a:t>OF  </a:t>
            </a:r>
            <a:r>
              <a:rPr sz="2900" b="1" spc="-95" dirty="0">
                <a:solidFill>
                  <a:srgbClr val="252529"/>
                </a:solidFill>
                <a:latin typeface="Times New Roman"/>
                <a:cs typeface="Times New Roman"/>
              </a:rPr>
              <a:t>THEM, </a:t>
            </a:r>
            <a:r>
              <a:rPr sz="2900" b="1" spc="-75" dirty="0">
                <a:solidFill>
                  <a:srgbClr val="252529"/>
                </a:solidFill>
                <a:latin typeface="Times New Roman"/>
                <a:cs typeface="Times New Roman"/>
              </a:rPr>
              <a:t>WITH </a:t>
            </a:r>
            <a:r>
              <a:rPr sz="2900" b="1" spc="-135" dirty="0">
                <a:solidFill>
                  <a:srgbClr val="252529"/>
                </a:solidFill>
                <a:latin typeface="Times New Roman"/>
                <a:cs typeface="Times New Roman"/>
              </a:rPr>
              <a:t>HELP </a:t>
            </a:r>
            <a:r>
              <a:rPr sz="2900" b="1" spc="-170" dirty="0">
                <a:solidFill>
                  <a:srgbClr val="252529"/>
                </a:solidFill>
                <a:latin typeface="Times New Roman"/>
                <a:cs typeface="Times New Roman"/>
              </a:rPr>
              <a:t>FROM </a:t>
            </a:r>
            <a:r>
              <a:rPr sz="2900" b="1" spc="-130" dirty="0">
                <a:solidFill>
                  <a:srgbClr val="252529"/>
                </a:solidFill>
                <a:latin typeface="Times New Roman"/>
                <a:cs typeface="Times New Roman"/>
              </a:rPr>
              <a:t>CLUES </a:t>
            </a:r>
            <a:r>
              <a:rPr sz="2900" b="1" spc="-135" dirty="0">
                <a:solidFill>
                  <a:srgbClr val="252529"/>
                </a:solidFill>
                <a:latin typeface="Times New Roman"/>
                <a:cs typeface="Times New Roman"/>
              </a:rPr>
              <a:t>ABOUT </a:t>
            </a:r>
            <a:r>
              <a:rPr sz="2900" b="1" spc="-114" dirty="0">
                <a:solidFill>
                  <a:srgbClr val="252529"/>
                </a:solidFill>
                <a:latin typeface="Times New Roman"/>
                <a:cs typeface="Times New Roman"/>
              </a:rPr>
              <a:t>THE </a:t>
            </a:r>
            <a:r>
              <a:rPr sz="2900" b="1" spc="-100" dirty="0">
                <a:solidFill>
                  <a:srgbClr val="252529"/>
                </a:solidFill>
                <a:latin typeface="Times New Roman"/>
                <a:cs typeface="Times New Roman"/>
              </a:rPr>
              <a:t>NUMBER </a:t>
            </a:r>
            <a:r>
              <a:rPr sz="2900" b="1" spc="-160" dirty="0">
                <a:solidFill>
                  <a:srgbClr val="252529"/>
                </a:solidFill>
                <a:latin typeface="Times New Roman"/>
                <a:cs typeface="Times New Roman"/>
              </a:rPr>
              <a:t>OF </a:t>
            </a:r>
            <a:r>
              <a:rPr sz="2900" b="1" spc="-114" dirty="0">
                <a:solidFill>
                  <a:srgbClr val="252529"/>
                </a:solidFill>
                <a:latin typeface="Times New Roman"/>
                <a:cs typeface="Times New Roman"/>
              </a:rPr>
              <a:t>NEIGHBORING  </a:t>
            </a:r>
            <a:r>
              <a:rPr sz="2900" b="1" spc="-15" dirty="0">
                <a:solidFill>
                  <a:srgbClr val="252529"/>
                </a:solidFill>
                <a:latin typeface="Times New Roman"/>
                <a:cs typeface="Times New Roman"/>
              </a:rPr>
              <a:t>MINES </a:t>
            </a:r>
            <a:r>
              <a:rPr sz="2900" b="1" spc="65" dirty="0">
                <a:solidFill>
                  <a:srgbClr val="252529"/>
                </a:solidFill>
                <a:latin typeface="Times New Roman"/>
                <a:cs typeface="Times New Roman"/>
              </a:rPr>
              <a:t>IN </a:t>
            </a:r>
            <a:r>
              <a:rPr sz="2900" b="1" spc="-135" dirty="0">
                <a:solidFill>
                  <a:srgbClr val="252529"/>
                </a:solidFill>
                <a:latin typeface="Times New Roman"/>
                <a:cs typeface="Times New Roman"/>
              </a:rPr>
              <a:t>EACH</a:t>
            </a:r>
            <a:r>
              <a:rPr sz="2900" b="1" spc="125" dirty="0">
                <a:solidFill>
                  <a:srgbClr val="252529"/>
                </a:solidFill>
                <a:latin typeface="Times New Roman"/>
                <a:cs typeface="Times New Roman"/>
              </a:rPr>
              <a:t> </a:t>
            </a:r>
            <a:r>
              <a:rPr sz="2900" b="1" spc="-70" dirty="0">
                <a:solidFill>
                  <a:srgbClr val="252529"/>
                </a:solidFill>
                <a:latin typeface="Times New Roman"/>
                <a:cs typeface="Times New Roman"/>
              </a:rPr>
              <a:t>FIELD.</a:t>
            </a: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18000"/>
              </a:lnSpc>
            </a:pPr>
            <a:r>
              <a:rPr sz="2900" b="1" spc="-114" dirty="0">
                <a:solidFill>
                  <a:srgbClr val="252529"/>
                </a:solidFill>
                <a:latin typeface="Times New Roman"/>
                <a:cs typeface="Times New Roman"/>
              </a:rPr>
              <a:t>THE </a:t>
            </a:r>
            <a:r>
              <a:rPr sz="2900" b="1" spc="-185" dirty="0">
                <a:solidFill>
                  <a:srgbClr val="252529"/>
                </a:solidFill>
                <a:latin typeface="Times New Roman"/>
                <a:cs typeface="Times New Roman"/>
              </a:rPr>
              <a:t>GAME </a:t>
            </a:r>
            <a:r>
              <a:rPr sz="2900" b="1" spc="-90" dirty="0">
                <a:solidFill>
                  <a:srgbClr val="252529"/>
                </a:solidFill>
                <a:latin typeface="Times New Roman"/>
                <a:cs typeface="Times New Roman"/>
              </a:rPr>
              <a:t>ORIGINATES </a:t>
            </a:r>
            <a:r>
              <a:rPr sz="2900" b="1" spc="-170" dirty="0">
                <a:solidFill>
                  <a:srgbClr val="252529"/>
                </a:solidFill>
                <a:latin typeface="Times New Roman"/>
                <a:cs typeface="Times New Roman"/>
              </a:rPr>
              <a:t>FROM </a:t>
            </a:r>
            <a:r>
              <a:rPr sz="2900" b="1" spc="-114" dirty="0">
                <a:solidFill>
                  <a:srgbClr val="252529"/>
                </a:solidFill>
                <a:latin typeface="Times New Roman"/>
                <a:cs typeface="Times New Roman"/>
              </a:rPr>
              <a:t>THE </a:t>
            </a:r>
            <a:r>
              <a:rPr sz="2900" b="1" spc="150" dirty="0">
                <a:solidFill>
                  <a:srgbClr val="252529"/>
                </a:solidFill>
                <a:latin typeface="Times New Roman"/>
                <a:cs typeface="Times New Roman"/>
              </a:rPr>
              <a:t>1960S, </a:t>
            </a:r>
            <a:r>
              <a:rPr sz="2900" b="1" spc="-25" dirty="0">
                <a:solidFill>
                  <a:srgbClr val="252529"/>
                </a:solidFill>
                <a:latin typeface="Times New Roman"/>
                <a:cs typeface="Times New Roman"/>
              </a:rPr>
              <a:t>AND </a:t>
            </a:r>
            <a:r>
              <a:rPr sz="2900" b="1" spc="-60" dirty="0">
                <a:solidFill>
                  <a:srgbClr val="252529"/>
                </a:solidFill>
                <a:latin typeface="Times New Roman"/>
                <a:cs typeface="Times New Roman"/>
              </a:rPr>
              <a:t>IT </a:t>
            </a:r>
            <a:r>
              <a:rPr sz="2900" b="1" spc="-30" dirty="0">
                <a:solidFill>
                  <a:srgbClr val="252529"/>
                </a:solidFill>
                <a:latin typeface="Times New Roman"/>
                <a:cs typeface="Times New Roman"/>
              </a:rPr>
              <a:t>HAS </a:t>
            </a:r>
            <a:r>
              <a:rPr sz="2900" b="1" spc="-75" dirty="0">
                <a:solidFill>
                  <a:srgbClr val="252529"/>
                </a:solidFill>
                <a:latin typeface="Times New Roman"/>
                <a:cs typeface="Times New Roman"/>
              </a:rPr>
              <a:t>BEEN </a:t>
            </a:r>
            <a:r>
              <a:rPr sz="2900" b="1" spc="-85" dirty="0">
                <a:solidFill>
                  <a:srgbClr val="252529"/>
                </a:solidFill>
                <a:latin typeface="Times New Roman"/>
                <a:cs typeface="Times New Roman"/>
              </a:rPr>
              <a:t>WRITTEN </a:t>
            </a:r>
            <a:r>
              <a:rPr sz="2900" b="1" spc="-175" dirty="0">
                <a:solidFill>
                  <a:srgbClr val="252529"/>
                </a:solidFill>
                <a:latin typeface="Times New Roman"/>
                <a:cs typeface="Times New Roman"/>
              </a:rPr>
              <a:t>FOR  </a:t>
            </a:r>
            <a:r>
              <a:rPr sz="2900" b="1" spc="-60" dirty="0">
                <a:solidFill>
                  <a:srgbClr val="252529"/>
                </a:solidFill>
                <a:latin typeface="Times New Roman"/>
                <a:cs typeface="Times New Roman"/>
              </a:rPr>
              <a:t>MANY </a:t>
            </a:r>
            <a:r>
              <a:rPr sz="2900" b="1" spc="-135" dirty="0">
                <a:solidFill>
                  <a:srgbClr val="252529"/>
                </a:solidFill>
                <a:latin typeface="Times New Roman"/>
                <a:cs typeface="Times New Roman"/>
              </a:rPr>
              <a:t>COMPUTING </a:t>
            </a:r>
            <a:r>
              <a:rPr sz="2900" b="1" spc="-125" dirty="0">
                <a:solidFill>
                  <a:srgbClr val="252529"/>
                </a:solidFill>
                <a:latin typeface="Times New Roman"/>
                <a:cs typeface="Times New Roman"/>
              </a:rPr>
              <a:t>PLATFORMS </a:t>
            </a:r>
            <a:r>
              <a:rPr sz="2900" b="1" spc="65" dirty="0">
                <a:solidFill>
                  <a:srgbClr val="252529"/>
                </a:solidFill>
                <a:latin typeface="Times New Roman"/>
                <a:cs typeface="Times New Roman"/>
              </a:rPr>
              <a:t>IN </a:t>
            </a:r>
            <a:r>
              <a:rPr sz="2900" b="1" spc="-40" dirty="0">
                <a:solidFill>
                  <a:srgbClr val="252529"/>
                </a:solidFill>
                <a:latin typeface="Times New Roman"/>
                <a:cs typeface="Times New Roman"/>
              </a:rPr>
              <a:t>USE</a:t>
            </a:r>
            <a:r>
              <a:rPr sz="2900" b="1" spc="550" dirty="0">
                <a:solidFill>
                  <a:srgbClr val="252529"/>
                </a:solidFill>
                <a:latin typeface="Times New Roman"/>
                <a:cs typeface="Times New Roman"/>
              </a:rPr>
              <a:t> </a:t>
            </a:r>
            <a:r>
              <a:rPr sz="2900" b="1" spc="-105" dirty="0">
                <a:solidFill>
                  <a:srgbClr val="252529"/>
                </a:solidFill>
                <a:latin typeface="Times New Roman"/>
                <a:cs typeface="Times New Roman"/>
              </a:rPr>
              <a:t>TODAY.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900" b="1" spc="-60" dirty="0">
                <a:solidFill>
                  <a:srgbClr val="252529"/>
                </a:solidFill>
                <a:latin typeface="Times New Roman"/>
                <a:cs typeface="Times New Roman"/>
              </a:rPr>
              <a:t>IT </a:t>
            </a:r>
            <a:r>
              <a:rPr sz="2900" b="1" spc="-30" dirty="0">
                <a:solidFill>
                  <a:srgbClr val="252529"/>
                </a:solidFill>
                <a:latin typeface="Times New Roman"/>
                <a:cs typeface="Times New Roman"/>
              </a:rPr>
              <a:t>HAS </a:t>
            </a:r>
            <a:r>
              <a:rPr sz="2900" b="1" spc="-60" dirty="0">
                <a:solidFill>
                  <a:srgbClr val="252529"/>
                </a:solidFill>
                <a:latin typeface="Times New Roman"/>
                <a:cs typeface="Times New Roman"/>
              </a:rPr>
              <a:t>MANY VARIATIONS </a:t>
            </a:r>
            <a:r>
              <a:rPr sz="2900" b="1" spc="-25" dirty="0">
                <a:solidFill>
                  <a:srgbClr val="252529"/>
                </a:solidFill>
                <a:latin typeface="Times New Roman"/>
                <a:cs typeface="Times New Roman"/>
              </a:rPr>
              <a:t>AND</a:t>
            </a:r>
            <a:r>
              <a:rPr sz="2900" b="1" spc="505" dirty="0">
                <a:solidFill>
                  <a:srgbClr val="252529"/>
                </a:solidFill>
                <a:latin typeface="Times New Roman"/>
                <a:cs typeface="Times New Roman"/>
              </a:rPr>
              <a:t> </a:t>
            </a:r>
            <a:r>
              <a:rPr sz="2900" b="1" spc="-100" dirty="0">
                <a:solidFill>
                  <a:srgbClr val="252529"/>
                </a:solidFill>
                <a:latin typeface="Times New Roman"/>
                <a:cs typeface="Times New Roman"/>
              </a:rPr>
              <a:t>OFFSHOOTS</a:t>
            </a:r>
            <a:endParaRPr sz="2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63208" y="2090284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627" y="647254"/>
                </a:moveTo>
                <a:lnTo>
                  <a:pt x="284009" y="644821"/>
                </a:lnTo>
                <a:lnTo>
                  <a:pt x="244992" y="637556"/>
                </a:lnTo>
                <a:lnTo>
                  <a:pt x="207157" y="625570"/>
                </a:lnTo>
                <a:lnTo>
                  <a:pt x="171070" y="609041"/>
                </a:lnTo>
                <a:lnTo>
                  <a:pt x="137278" y="588218"/>
                </a:lnTo>
                <a:lnTo>
                  <a:pt x="106292" y="563419"/>
                </a:lnTo>
                <a:lnTo>
                  <a:pt x="78575" y="535014"/>
                </a:lnTo>
                <a:lnTo>
                  <a:pt x="54541" y="503425"/>
                </a:lnTo>
                <a:lnTo>
                  <a:pt x="34554" y="469131"/>
                </a:lnTo>
                <a:lnTo>
                  <a:pt x="18917" y="432654"/>
                </a:lnTo>
                <a:lnTo>
                  <a:pt x="7863" y="394537"/>
                </a:lnTo>
                <a:lnTo>
                  <a:pt x="1558" y="355348"/>
                </a:lnTo>
                <a:lnTo>
                  <a:pt x="0" y="323627"/>
                </a:lnTo>
                <a:lnTo>
                  <a:pt x="97" y="315682"/>
                </a:lnTo>
                <a:lnTo>
                  <a:pt x="3502" y="276141"/>
                </a:lnTo>
                <a:lnTo>
                  <a:pt x="11722" y="237314"/>
                </a:lnTo>
                <a:lnTo>
                  <a:pt x="24634" y="199780"/>
                </a:lnTo>
                <a:lnTo>
                  <a:pt x="42044" y="164110"/>
                </a:lnTo>
                <a:lnTo>
                  <a:pt x="63687" y="130842"/>
                </a:lnTo>
                <a:lnTo>
                  <a:pt x="89239" y="100474"/>
                </a:lnTo>
                <a:lnTo>
                  <a:pt x="118320" y="73460"/>
                </a:lnTo>
                <a:lnTo>
                  <a:pt x="150489" y="50208"/>
                </a:lnTo>
                <a:lnTo>
                  <a:pt x="185259" y="31071"/>
                </a:lnTo>
                <a:lnTo>
                  <a:pt x="222109" y="16334"/>
                </a:lnTo>
                <a:lnTo>
                  <a:pt x="260490" y="6218"/>
                </a:lnTo>
                <a:lnTo>
                  <a:pt x="299822" y="876"/>
                </a:lnTo>
                <a:lnTo>
                  <a:pt x="323627" y="0"/>
                </a:lnTo>
                <a:lnTo>
                  <a:pt x="331572" y="97"/>
                </a:lnTo>
                <a:lnTo>
                  <a:pt x="371113" y="3502"/>
                </a:lnTo>
                <a:lnTo>
                  <a:pt x="409940" y="11722"/>
                </a:lnTo>
                <a:lnTo>
                  <a:pt x="447474" y="24634"/>
                </a:lnTo>
                <a:lnTo>
                  <a:pt x="483144" y="42044"/>
                </a:lnTo>
                <a:lnTo>
                  <a:pt x="516412" y="63687"/>
                </a:lnTo>
                <a:lnTo>
                  <a:pt x="546780" y="89239"/>
                </a:lnTo>
                <a:lnTo>
                  <a:pt x="573795" y="118320"/>
                </a:lnTo>
                <a:lnTo>
                  <a:pt x="597046" y="150489"/>
                </a:lnTo>
                <a:lnTo>
                  <a:pt x="616183" y="185259"/>
                </a:lnTo>
                <a:lnTo>
                  <a:pt x="630920" y="222109"/>
                </a:lnTo>
                <a:lnTo>
                  <a:pt x="641036" y="260490"/>
                </a:lnTo>
                <a:lnTo>
                  <a:pt x="646378" y="299822"/>
                </a:lnTo>
                <a:lnTo>
                  <a:pt x="647254" y="323627"/>
                </a:lnTo>
                <a:lnTo>
                  <a:pt x="647157" y="331572"/>
                </a:lnTo>
                <a:lnTo>
                  <a:pt x="643752" y="371113"/>
                </a:lnTo>
                <a:lnTo>
                  <a:pt x="635532" y="409940"/>
                </a:lnTo>
                <a:lnTo>
                  <a:pt x="622620" y="447474"/>
                </a:lnTo>
                <a:lnTo>
                  <a:pt x="605210" y="483144"/>
                </a:lnTo>
                <a:lnTo>
                  <a:pt x="583567" y="516412"/>
                </a:lnTo>
                <a:lnTo>
                  <a:pt x="558015" y="546780"/>
                </a:lnTo>
                <a:lnTo>
                  <a:pt x="528934" y="573795"/>
                </a:lnTo>
                <a:lnTo>
                  <a:pt x="496765" y="597046"/>
                </a:lnTo>
                <a:lnTo>
                  <a:pt x="461995" y="616183"/>
                </a:lnTo>
                <a:lnTo>
                  <a:pt x="425145" y="630920"/>
                </a:lnTo>
                <a:lnTo>
                  <a:pt x="386764" y="641036"/>
                </a:lnTo>
                <a:lnTo>
                  <a:pt x="347432" y="646378"/>
                </a:lnTo>
                <a:lnTo>
                  <a:pt x="323627" y="647254"/>
                </a:lnTo>
                <a:close/>
              </a:path>
            </a:pathLst>
          </a:custGeom>
          <a:solidFill>
            <a:srgbClr val="A19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43189" y="2250760"/>
            <a:ext cx="28765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19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900" b="1" spc="-2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63208" y="3972732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627" y="647254"/>
                </a:moveTo>
                <a:lnTo>
                  <a:pt x="284009" y="644821"/>
                </a:lnTo>
                <a:lnTo>
                  <a:pt x="244992" y="637556"/>
                </a:lnTo>
                <a:lnTo>
                  <a:pt x="207157" y="625570"/>
                </a:lnTo>
                <a:lnTo>
                  <a:pt x="171070" y="609041"/>
                </a:lnTo>
                <a:lnTo>
                  <a:pt x="137278" y="588218"/>
                </a:lnTo>
                <a:lnTo>
                  <a:pt x="106292" y="563419"/>
                </a:lnTo>
                <a:lnTo>
                  <a:pt x="78575" y="535014"/>
                </a:lnTo>
                <a:lnTo>
                  <a:pt x="54541" y="503425"/>
                </a:lnTo>
                <a:lnTo>
                  <a:pt x="34554" y="469131"/>
                </a:lnTo>
                <a:lnTo>
                  <a:pt x="18917" y="432654"/>
                </a:lnTo>
                <a:lnTo>
                  <a:pt x="7863" y="394537"/>
                </a:lnTo>
                <a:lnTo>
                  <a:pt x="1558" y="355348"/>
                </a:lnTo>
                <a:lnTo>
                  <a:pt x="0" y="323627"/>
                </a:lnTo>
                <a:lnTo>
                  <a:pt x="97" y="315682"/>
                </a:lnTo>
                <a:lnTo>
                  <a:pt x="3502" y="276141"/>
                </a:lnTo>
                <a:lnTo>
                  <a:pt x="11722" y="237314"/>
                </a:lnTo>
                <a:lnTo>
                  <a:pt x="24634" y="199780"/>
                </a:lnTo>
                <a:lnTo>
                  <a:pt x="42044" y="164110"/>
                </a:lnTo>
                <a:lnTo>
                  <a:pt x="63687" y="130842"/>
                </a:lnTo>
                <a:lnTo>
                  <a:pt x="89239" y="100474"/>
                </a:lnTo>
                <a:lnTo>
                  <a:pt x="118320" y="73460"/>
                </a:lnTo>
                <a:lnTo>
                  <a:pt x="150489" y="50208"/>
                </a:lnTo>
                <a:lnTo>
                  <a:pt x="185259" y="31071"/>
                </a:lnTo>
                <a:lnTo>
                  <a:pt x="222109" y="16334"/>
                </a:lnTo>
                <a:lnTo>
                  <a:pt x="260490" y="6218"/>
                </a:lnTo>
                <a:lnTo>
                  <a:pt x="299822" y="876"/>
                </a:lnTo>
                <a:lnTo>
                  <a:pt x="323627" y="0"/>
                </a:lnTo>
                <a:lnTo>
                  <a:pt x="331572" y="97"/>
                </a:lnTo>
                <a:lnTo>
                  <a:pt x="371113" y="3502"/>
                </a:lnTo>
                <a:lnTo>
                  <a:pt x="409940" y="11722"/>
                </a:lnTo>
                <a:lnTo>
                  <a:pt x="447474" y="24634"/>
                </a:lnTo>
                <a:lnTo>
                  <a:pt x="483144" y="42044"/>
                </a:lnTo>
                <a:lnTo>
                  <a:pt x="516412" y="63687"/>
                </a:lnTo>
                <a:lnTo>
                  <a:pt x="546780" y="89239"/>
                </a:lnTo>
                <a:lnTo>
                  <a:pt x="573795" y="118320"/>
                </a:lnTo>
                <a:lnTo>
                  <a:pt x="597046" y="150489"/>
                </a:lnTo>
                <a:lnTo>
                  <a:pt x="616183" y="185259"/>
                </a:lnTo>
                <a:lnTo>
                  <a:pt x="630920" y="222109"/>
                </a:lnTo>
                <a:lnTo>
                  <a:pt x="641036" y="260490"/>
                </a:lnTo>
                <a:lnTo>
                  <a:pt x="646378" y="299822"/>
                </a:lnTo>
                <a:lnTo>
                  <a:pt x="647254" y="323627"/>
                </a:lnTo>
                <a:lnTo>
                  <a:pt x="647157" y="331572"/>
                </a:lnTo>
                <a:lnTo>
                  <a:pt x="643752" y="371113"/>
                </a:lnTo>
                <a:lnTo>
                  <a:pt x="635532" y="409940"/>
                </a:lnTo>
                <a:lnTo>
                  <a:pt x="622620" y="447474"/>
                </a:lnTo>
                <a:lnTo>
                  <a:pt x="605210" y="483144"/>
                </a:lnTo>
                <a:lnTo>
                  <a:pt x="583567" y="516412"/>
                </a:lnTo>
                <a:lnTo>
                  <a:pt x="558015" y="546780"/>
                </a:lnTo>
                <a:lnTo>
                  <a:pt x="528934" y="573795"/>
                </a:lnTo>
                <a:lnTo>
                  <a:pt x="496765" y="597046"/>
                </a:lnTo>
                <a:lnTo>
                  <a:pt x="461995" y="616183"/>
                </a:lnTo>
                <a:lnTo>
                  <a:pt x="425145" y="630920"/>
                </a:lnTo>
                <a:lnTo>
                  <a:pt x="386764" y="641036"/>
                </a:lnTo>
                <a:lnTo>
                  <a:pt x="347432" y="646378"/>
                </a:lnTo>
                <a:lnTo>
                  <a:pt x="323627" y="647254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18248" y="4133184"/>
            <a:ext cx="33718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19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900" b="1" spc="1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63208" y="5635111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627" y="647254"/>
                </a:moveTo>
                <a:lnTo>
                  <a:pt x="284009" y="644821"/>
                </a:lnTo>
                <a:lnTo>
                  <a:pt x="244992" y="637556"/>
                </a:lnTo>
                <a:lnTo>
                  <a:pt x="207157" y="625570"/>
                </a:lnTo>
                <a:lnTo>
                  <a:pt x="171070" y="609041"/>
                </a:lnTo>
                <a:lnTo>
                  <a:pt x="137278" y="588218"/>
                </a:lnTo>
                <a:lnTo>
                  <a:pt x="106292" y="563419"/>
                </a:lnTo>
                <a:lnTo>
                  <a:pt x="78575" y="535014"/>
                </a:lnTo>
                <a:lnTo>
                  <a:pt x="54541" y="503425"/>
                </a:lnTo>
                <a:lnTo>
                  <a:pt x="34554" y="469131"/>
                </a:lnTo>
                <a:lnTo>
                  <a:pt x="18917" y="432654"/>
                </a:lnTo>
                <a:lnTo>
                  <a:pt x="7863" y="394537"/>
                </a:lnTo>
                <a:lnTo>
                  <a:pt x="1558" y="355348"/>
                </a:lnTo>
                <a:lnTo>
                  <a:pt x="0" y="323627"/>
                </a:lnTo>
                <a:lnTo>
                  <a:pt x="97" y="315682"/>
                </a:lnTo>
                <a:lnTo>
                  <a:pt x="3502" y="276141"/>
                </a:lnTo>
                <a:lnTo>
                  <a:pt x="11722" y="237314"/>
                </a:lnTo>
                <a:lnTo>
                  <a:pt x="24634" y="199780"/>
                </a:lnTo>
                <a:lnTo>
                  <a:pt x="42044" y="164110"/>
                </a:lnTo>
                <a:lnTo>
                  <a:pt x="63687" y="130842"/>
                </a:lnTo>
                <a:lnTo>
                  <a:pt x="89239" y="100474"/>
                </a:lnTo>
                <a:lnTo>
                  <a:pt x="118320" y="73460"/>
                </a:lnTo>
                <a:lnTo>
                  <a:pt x="150489" y="50208"/>
                </a:lnTo>
                <a:lnTo>
                  <a:pt x="185259" y="31071"/>
                </a:lnTo>
                <a:lnTo>
                  <a:pt x="222109" y="16334"/>
                </a:lnTo>
                <a:lnTo>
                  <a:pt x="260490" y="6218"/>
                </a:lnTo>
                <a:lnTo>
                  <a:pt x="299822" y="876"/>
                </a:lnTo>
                <a:lnTo>
                  <a:pt x="323627" y="0"/>
                </a:lnTo>
                <a:lnTo>
                  <a:pt x="331572" y="97"/>
                </a:lnTo>
                <a:lnTo>
                  <a:pt x="371113" y="3502"/>
                </a:lnTo>
                <a:lnTo>
                  <a:pt x="409940" y="11722"/>
                </a:lnTo>
                <a:lnTo>
                  <a:pt x="447474" y="24634"/>
                </a:lnTo>
                <a:lnTo>
                  <a:pt x="483144" y="42044"/>
                </a:lnTo>
                <a:lnTo>
                  <a:pt x="516412" y="63687"/>
                </a:lnTo>
                <a:lnTo>
                  <a:pt x="546780" y="89239"/>
                </a:lnTo>
                <a:lnTo>
                  <a:pt x="573795" y="118320"/>
                </a:lnTo>
                <a:lnTo>
                  <a:pt x="597046" y="150489"/>
                </a:lnTo>
                <a:lnTo>
                  <a:pt x="616183" y="185259"/>
                </a:lnTo>
                <a:lnTo>
                  <a:pt x="630920" y="222109"/>
                </a:lnTo>
                <a:lnTo>
                  <a:pt x="641036" y="260490"/>
                </a:lnTo>
                <a:lnTo>
                  <a:pt x="646378" y="299822"/>
                </a:lnTo>
                <a:lnTo>
                  <a:pt x="647254" y="323627"/>
                </a:lnTo>
                <a:lnTo>
                  <a:pt x="647157" y="331572"/>
                </a:lnTo>
                <a:lnTo>
                  <a:pt x="643752" y="371113"/>
                </a:lnTo>
                <a:lnTo>
                  <a:pt x="635532" y="409940"/>
                </a:lnTo>
                <a:lnTo>
                  <a:pt x="622620" y="447474"/>
                </a:lnTo>
                <a:lnTo>
                  <a:pt x="605210" y="483144"/>
                </a:lnTo>
                <a:lnTo>
                  <a:pt x="583567" y="516412"/>
                </a:lnTo>
                <a:lnTo>
                  <a:pt x="558015" y="546780"/>
                </a:lnTo>
                <a:lnTo>
                  <a:pt x="528934" y="573795"/>
                </a:lnTo>
                <a:lnTo>
                  <a:pt x="496765" y="597046"/>
                </a:lnTo>
                <a:lnTo>
                  <a:pt x="461995" y="616183"/>
                </a:lnTo>
                <a:lnTo>
                  <a:pt x="425145" y="630920"/>
                </a:lnTo>
                <a:lnTo>
                  <a:pt x="386764" y="641036"/>
                </a:lnTo>
                <a:lnTo>
                  <a:pt x="347432" y="646378"/>
                </a:lnTo>
                <a:lnTo>
                  <a:pt x="323627" y="647254"/>
                </a:lnTo>
                <a:close/>
              </a:path>
            </a:pathLst>
          </a:custGeom>
          <a:solidFill>
            <a:srgbClr val="A19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14637" y="5795593"/>
            <a:ext cx="34480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19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900" b="1" spc="2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5765" y="7574436"/>
            <a:ext cx="34226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19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900" b="1" spc="18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63208" y="3350361"/>
            <a:ext cx="9620250" cy="9525"/>
          </a:xfrm>
          <a:custGeom>
            <a:avLst/>
            <a:gdLst/>
            <a:ahLst/>
            <a:cxnLst/>
            <a:rect l="l" t="t" r="r" b="b"/>
            <a:pathLst>
              <a:path w="9620250" h="9525">
                <a:moveTo>
                  <a:pt x="9620250" y="9525"/>
                </a:moveTo>
                <a:lnTo>
                  <a:pt x="0" y="9525"/>
                </a:lnTo>
                <a:lnTo>
                  <a:pt x="0" y="0"/>
                </a:lnTo>
                <a:lnTo>
                  <a:pt x="9620250" y="0"/>
                </a:lnTo>
                <a:lnTo>
                  <a:pt x="9620250" y="9525"/>
                </a:lnTo>
                <a:close/>
              </a:path>
            </a:pathLst>
          </a:custGeom>
          <a:solidFill>
            <a:srgbClr val="A19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265228" y="269715"/>
            <a:ext cx="86823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90" dirty="0">
                <a:solidFill>
                  <a:srgbClr val="252529"/>
                </a:solidFill>
                <a:latin typeface="Times New Roman"/>
                <a:cs typeface="Times New Roman"/>
              </a:rPr>
              <a:t>I</a:t>
            </a:r>
            <a:r>
              <a:rPr sz="7200" spc="1290" dirty="0">
                <a:solidFill>
                  <a:srgbClr val="252529"/>
                </a:solidFill>
                <a:latin typeface="Times New Roman"/>
                <a:cs typeface="Times New Roman"/>
              </a:rPr>
              <a:t>N</a:t>
            </a:r>
            <a:r>
              <a:rPr sz="7200" spc="1380" dirty="0">
                <a:solidFill>
                  <a:srgbClr val="252529"/>
                </a:solidFill>
                <a:latin typeface="Times New Roman"/>
                <a:cs typeface="Times New Roman"/>
              </a:rPr>
              <a:t>T</a:t>
            </a:r>
            <a:r>
              <a:rPr sz="7200" spc="869" dirty="0">
                <a:solidFill>
                  <a:srgbClr val="252529"/>
                </a:solidFill>
                <a:latin typeface="Times New Roman"/>
                <a:cs typeface="Times New Roman"/>
              </a:rPr>
              <a:t>R</a:t>
            </a:r>
            <a:r>
              <a:rPr sz="7200" spc="1610" dirty="0">
                <a:solidFill>
                  <a:srgbClr val="252529"/>
                </a:solidFill>
                <a:latin typeface="Times New Roman"/>
                <a:cs typeface="Times New Roman"/>
              </a:rPr>
              <a:t>O</a:t>
            </a:r>
            <a:r>
              <a:rPr sz="7200" spc="1165" dirty="0">
                <a:solidFill>
                  <a:srgbClr val="252529"/>
                </a:solidFill>
                <a:latin typeface="Times New Roman"/>
                <a:cs typeface="Times New Roman"/>
              </a:rPr>
              <a:t>D</a:t>
            </a:r>
            <a:r>
              <a:rPr sz="7200" spc="994" dirty="0">
                <a:solidFill>
                  <a:srgbClr val="252529"/>
                </a:solidFill>
                <a:latin typeface="Times New Roman"/>
                <a:cs typeface="Times New Roman"/>
              </a:rPr>
              <a:t>U</a:t>
            </a:r>
            <a:r>
              <a:rPr sz="7200" spc="969" dirty="0">
                <a:solidFill>
                  <a:srgbClr val="252529"/>
                </a:solidFill>
                <a:latin typeface="Times New Roman"/>
                <a:cs typeface="Times New Roman"/>
              </a:rPr>
              <a:t>C</a:t>
            </a:r>
            <a:r>
              <a:rPr sz="7200" spc="1380" dirty="0">
                <a:solidFill>
                  <a:srgbClr val="252529"/>
                </a:solidFill>
                <a:latin typeface="Times New Roman"/>
                <a:cs typeface="Times New Roman"/>
              </a:rPr>
              <a:t>T</a:t>
            </a:r>
            <a:r>
              <a:rPr sz="7200" spc="590" dirty="0">
                <a:solidFill>
                  <a:srgbClr val="252529"/>
                </a:solidFill>
                <a:latin typeface="Times New Roman"/>
                <a:cs typeface="Times New Roman"/>
              </a:rPr>
              <a:t>I</a:t>
            </a:r>
            <a:r>
              <a:rPr sz="7200" spc="1610" dirty="0">
                <a:solidFill>
                  <a:srgbClr val="252529"/>
                </a:solidFill>
                <a:latin typeface="Times New Roman"/>
                <a:cs typeface="Times New Roman"/>
              </a:rPr>
              <a:t>O</a:t>
            </a:r>
            <a:r>
              <a:rPr sz="7200" spc="1290" dirty="0">
                <a:solidFill>
                  <a:srgbClr val="252529"/>
                </a:solidFill>
                <a:latin typeface="Times New Roman"/>
                <a:cs typeface="Times New Roman"/>
              </a:rPr>
              <a:t>N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90889" y="1998444"/>
            <a:ext cx="8092369" cy="1576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lang="en-US" sz="2200" dirty="0">
                <a:latin typeface="Trebuchet MS"/>
                <a:cs typeface="Trebuchet MS"/>
              </a:rPr>
              <a:t>The objective is to clear all the “mines'' or bombs from a minefield by flagged the cell that can be a mine cell. The number of flags equal the number of mines</a:t>
            </a:r>
          </a:p>
          <a:p>
            <a:pPr marL="12700" marR="5080">
              <a:lnSpc>
                <a:spcPct val="116500"/>
              </a:lnSpc>
              <a:spcBef>
                <a:spcPts val="100"/>
              </a:spcBef>
            </a:pPr>
            <a:endParaRPr lang="en-US" sz="22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63208" y="5232806"/>
            <a:ext cx="9620250" cy="9525"/>
          </a:xfrm>
          <a:custGeom>
            <a:avLst/>
            <a:gdLst/>
            <a:ahLst/>
            <a:cxnLst/>
            <a:rect l="l" t="t" r="r" b="b"/>
            <a:pathLst>
              <a:path w="9620250" h="9525">
                <a:moveTo>
                  <a:pt x="9620250" y="9525"/>
                </a:moveTo>
                <a:lnTo>
                  <a:pt x="0" y="9525"/>
                </a:lnTo>
                <a:lnTo>
                  <a:pt x="0" y="0"/>
                </a:lnTo>
                <a:lnTo>
                  <a:pt x="9620250" y="0"/>
                </a:lnTo>
                <a:lnTo>
                  <a:pt x="9620250" y="9525"/>
                </a:lnTo>
                <a:close/>
              </a:path>
            </a:pathLst>
          </a:custGeom>
          <a:solidFill>
            <a:srgbClr val="A19C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01539" y="1983600"/>
            <a:ext cx="4647565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100" spc="370" dirty="0">
                <a:solidFill>
                  <a:srgbClr val="252529"/>
                </a:solidFill>
                <a:latin typeface="Trebuchet MS"/>
                <a:cs typeface="Trebuchet MS"/>
              </a:rPr>
              <a:t>A</a:t>
            </a:r>
            <a:r>
              <a:rPr sz="3100" spc="-229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52529"/>
                </a:solidFill>
                <a:latin typeface="Trebuchet MS"/>
                <a:cs typeface="Trebuchet MS"/>
              </a:rPr>
              <a:t>brief</a:t>
            </a:r>
            <a:r>
              <a:rPr sz="3100" spc="-229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3100" spc="45" dirty="0">
                <a:solidFill>
                  <a:srgbClr val="252529"/>
                </a:solidFill>
                <a:latin typeface="Trebuchet MS"/>
                <a:cs typeface="Trebuchet MS"/>
              </a:rPr>
              <a:t>information</a:t>
            </a:r>
            <a:r>
              <a:rPr sz="3100" spc="-22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3100" spc="75" dirty="0">
                <a:solidFill>
                  <a:srgbClr val="252529"/>
                </a:solidFill>
                <a:latin typeface="Trebuchet MS"/>
                <a:cs typeface="Trebuchet MS"/>
              </a:rPr>
              <a:t>about  </a:t>
            </a:r>
            <a:r>
              <a:rPr sz="3100" spc="155" dirty="0">
                <a:solidFill>
                  <a:srgbClr val="252529"/>
                </a:solidFill>
                <a:latin typeface="Trebuchet MS"/>
                <a:cs typeface="Trebuchet MS"/>
              </a:rPr>
              <a:t>game</a:t>
            </a:r>
            <a:r>
              <a:rPr sz="3100" spc="-22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3100" spc="-65" dirty="0">
                <a:solidFill>
                  <a:srgbClr val="252529"/>
                </a:solidFill>
                <a:latin typeface="Trebuchet MS"/>
                <a:cs typeface="Trebuchet MS"/>
              </a:rPr>
              <a:t>rule:</a:t>
            </a:r>
            <a:endParaRPr sz="3100">
              <a:latin typeface="Trebuchet MS"/>
              <a:cs typeface="Trebuchet M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F36EEB2-CE95-4E46-8A90-4DA7864A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64" y="3288074"/>
            <a:ext cx="5480985" cy="6537122"/>
          </a:xfrm>
          <a:prstGeom prst="rect">
            <a:avLst/>
          </a:prstGeom>
        </p:spPr>
      </p:pic>
      <p:sp>
        <p:nvSpPr>
          <p:cNvPr id="31" name="object 13">
            <a:extLst>
              <a:ext uri="{FF2B5EF4-FFF2-40B4-BE49-F238E27FC236}">
                <a16:creationId xmlns:a16="http://schemas.microsoft.com/office/drawing/2014/main" id="{32E57CA2-B078-43F3-97B1-5A0E4E88A238}"/>
              </a:ext>
            </a:extLst>
          </p:cNvPr>
          <p:cNvSpPr txBox="1"/>
          <p:nvPr/>
        </p:nvSpPr>
        <p:spPr>
          <a:xfrm>
            <a:off x="9500721" y="4105344"/>
            <a:ext cx="8092369" cy="3747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lang="en-US" sz="2200" dirty="0">
                <a:latin typeface="Trebuchet MS"/>
                <a:cs typeface="Trebuchet MS"/>
              </a:rPr>
              <a:t>Right click to mark that cell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9B3B811-4ADB-4C24-BE79-CAD424523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333" y="4026266"/>
            <a:ext cx="676710" cy="676710"/>
          </a:xfrm>
          <a:prstGeom prst="rect">
            <a:avLst/>
          </a:prstGeom>
        </p:spPr>
      </p:pic>
      <p:sp>
        <p:nvSpPr>
          <p:cNvPr id="33" name="object 13">
            <a:extLst>
              <a:ext uri="{FF2B5EF4-FFF2-40B4-BE49-F238E27FC236}">
                <a16:creationId xmlns:a16="http://schemas.microsoft.com/office/drawing/2014/main" id="{9E840B76-6FCA-4FEB-897F-5993351EC698}"/>
              </a:ext>
            </a:extLst>
          </p:cNvPr>
          <p:cNvSpPr txBox="1"/>
          <p:nvPr/>
        </p:nvSpPr>
        <p:spPr>
          <a:xfrm>
            <a:off x="9500721" y="5750524"/>
            <a:ext cx="8092369" cy="3747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lang="en-US" sz="2200" dirty="0">
                <a:latin typeface="Trebuchet MS"/>
                <a:cs typeface="Trebuchet MS"/>
              </a:rPr>
              <a:t>Left click to reveal the cells. It can be: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5EFE2F3-A67A-4E1D-868D-71BC2EA43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6623907"/>
            <a:ext cx="9785227" cy="31456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8814637" y="5795593"/>
            <a:ext cx="34480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19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900" b="1" spc="2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5765" y="7574436"/>
            <a:ext cx="342265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19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900" b="1" spc="18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265228" y="269715"/>
            <a:ext cx="86823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90" dirty="0">
                <a:solidFill>
                  <a:srgbClr val="252529"/>
                </a:solidFill>
                <a:latin typeface="Times New Roman"/>
                <a:cs typeface="Times New Roman"/>
              </a:rPr>
              <a:t>I</a:t>
            </a:r>
            <a:r>
              <a:rPr sz="7200" spc="1290" dirty="0">
                <a:solidFill>
                  <a:srgbClr val="252529"/>
                </a:solidFill>
                <a:latin typeface="Times New Roman"/>
                <a:cs typeface="Times New Roman"/>
              </a:rPr>
              <a:t>N</a:t>
            </a:r>
            <a:r>
              <a:rPr sz="7200" spc="1380" dirty="0">
                <a:solidFill>
                  <a:srgbClr val="252529"/>
                </a:solidFill>
                <a:latin typeface="Times New Roman"/>
                <a:cs typeface="Times New Roman"/>
              </a:rPr>
              <a:t>T</a:t>
            </a:r>
            <a:r>
              <a:rPr sz="7200" spc="869" dirty="0">
                <a:solidFill>
                  <a:srgbClr val="252529"/>
                </a:solidFill>
                <a:latin typeface="Times New Roman"/>
                <a:cs typeface="Times New Roman"/>
              </a:rPr>
              <a:t>R</a:t>
            </a:r>
            <a:r>
              <a:rPr sz="7200" spc="1610" dirty="0">
                <a:solidFill>
                  <a:srgbClr val="252529"/>
                </a:solidFill>
                <a:latin typeface="Times New Roman"/>
                <a:cs typeface="Times New Roman"/>
              </a:rPr>
              <a:t>O</a:t>
            </a:r>
            <a:r>
              <a:rPr sz="7200" spc="1165" dirty="0">
                <a:solidFill>
                  <a:srgbClr val="252529"/>
                </a:solidFill>
                <a:latin typeface="Times New Roman"/>
                <a:cs typeface="Times New Roman"/>
              </a:rPr>
              <a:t>D</a:t>
            </a:r>
            <a:r>
              <a:rPr sz="7200" spc="994" dirty="0">
                <a:solidFill>
                  <a:srgbClr val="252529"/>
                </a:solidFill>
                <a:latin typeface="Times New Roman"/>
                <a:cs typeface="Times New Roman"/>
              </a:rPr>
              <a:t>U</a:t>
            </a:r>
            <a:r>
              <a:rPr sz="7200" spc="969" dirty="0">
                <a:solidFill>
                  <a:srgbClr val="252529"/>
                </a:solidFill>
                <a:latin typeface="Times New Roman"/>
                <a:cs typeface="Times New Roman"/>
              </a:rPr>
              <a:t>C</a:t>
            </a:r>
            <a:r>
              <a:rPr sz="7200" spc="1380" dirty="0">
                <a:solidFill>
                  <a:srgbClr val="252529"/>
                </a:solidFill>
                <a:latin typeface="Times New Roman"/>
                <a:cs typeface="Times New Roman"/>
              </a:rPr>
              <a:t>T</a:t>
            </a:r>
            <a:r>
              <a:rPr sz="7200" spc="590" dirty="0">
                <a:solidFill>
                  <a:srgbClr val="252529"/>
                </a:solidFill>
                <a:latin typeface="Times New Roman"/>
                <a:cs typeface="Times New Roman"/>
              </a:rPr>
              <a:t>I</a:t>
            </a:r>
            <a:r>
              <a:rPr sz="7200" spc="1610" dirty="0">
                <a:solidFill>
                  <a:srgbClr val="252529"/>
                </a:solidFill>
                <a:latin typeface="Times New Roman"/>
                <a:cs typeface="Times New Roman"/>
              </a:rPr>
              <a:t>O</a:t>
            </a:r>
            <a:r>
              <a:rPr sz="7200" spc="1290" dirty="0">
                <a:solidFill>
                  <a:srgbClr val="252529"/>
                </a:solidFill>
                <a:latin typeface="Times New Roman"/>
                <a:cs typeface="Times New Roman"/>
              </a:rPr>
              <a:t>N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1539" y="1983600"/>
            <a:ext cx="4647565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100" spc="370" dirty="0">
                <a:solidFill>
                  <a:srgbClr val="252529"/>
                </a:solidFill>
                <a:latin typeface="Trebuchet MS"/>
                <a:cs typeface="Trebuchet MS"/>
              </a:rPr>
              <a:t>A</a:t>
            </a:r>
            <a:r>
              <a:rPr sz="3100" spc="-229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52529"/>
                </a:solidFill>
                <a:latin typeface="Trebuchet MS"/>
                <a:cs typeface="Trebuchet MS"/>
              </a:rPr>
              <a:t>brief</a:t>
            </a:r>
            <a:r>
              <a:rPr sz="3100" spc="-229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3100" spc="45" dirty="0">
                <a:solidFill>
                  <a:srgbClr val="252529"/>
                </a:solidFill>
                <a:latin typeface="Trebuchet MS"/>
                <a:cs typeface="Trebuchet MS"/>
              </a:rPr>
              <a:t>information</a:t>
            </a:r>
            <a:r>
              <a:rPr sz="3100" spc="-22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3100" spc="75" dirty="0">
                <a:solidFill>
                  <a:srgbClr val="252529"/>
                </a:solidFill>
                <a:latin typeface="Trebuchet MS"/>
                <a:cs typeface="Trebuchet MS"/>
              </a:rPr>
              <a:t>about  </a:t>
            </a:r>
            <a:r>
              <a:rPr sz="3100" spc="155" dirty="0">
                <a:solidFill>
                  <a:srgbClr val="252529"/>
                </a:solidFill>
                <a:latin typeface="Trebuchet MS"/>
                <a:cs typeface="Trebuchet MS"/>
              </a:rPr>
              <a:t>game</a:t>
            </a:r>
            <a:r>
              <a:rPr sz="3100" spc="-225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3100" spc="-65" dirty="0">
                <a:solidFill>
                  <a:srgbClr val="252529"/>
                </a:solidFill>
                <a:latin typeface="Trebuchet MS"/>
                <a:cs typeface="Trebuchet MS"/>
              </a:rPr>
              <a:t>rule:</a:t>
            </a:r>
            <a:endParaRPr sz="3100" dirty="0">
              <a:latin typeface="Trebuchet MS"/>
              <a:cs typeface="Trebuchet MS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E9BC86F7-E787-4150-AF75-5C9761757158}"/>
              </a:ext>
            </a:extLst>
          </p:cNvPr>
          <p:cNvSpPr txBox="1"/>
          <p:nvPr/>
        </p:nvSpPr>
        <p:spPr>
          <a:xfrm>
            <a:off x="1941445" y="8343958"/>
            <a:ext cx="4647565" cy="531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00"/>
              </a:lnSpc>
              <a:spcBef>
                <a:spcPts val="100"/>
              </a:spcBef>
            </a:pPr>
            <a:r>
              <a:rPr lang="en-US" sz="3200" spc="370" dirty="0">
                <a:solidFill>
                  <a:srgbClr val="252529"/>
                </a:solidFill>
                <a:latin typeface="Trebuchet MS"/>
                <a:cs typeface="Trebuchet MS"/>
              </a:rPr>
              <a:t>WIN</a:t>
            </a:r>
            <a:endParaRPr sz="3100" dirty="0">
              <a:latin typeface="Trebuchet MS"/>
              <a:cs typeface="Trebuchet MS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DA78E3C4-3482-4B00-AECF-CE99E48817B9}"/>
              </a:ext>
            </a:extLst>
          </p:cNvPr>
          <p:cNvSpPr txBox="1"/>
          <p:nvPr/>
        </p:nvSpPr>
        <p:spPr>
          <a:xfrm>
            <a:off x="10954013" y="8393154"/>
            <a:ext cx="4647565" cy="531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00"/>
              </a:lnSpc>
              <a:spcBef>
                <a:spcPts val="100"/>
              </a:spcBef>
            </a:pPr>
            <a:r>
              <a:rPr lang="en-US" sz="3200" spc="370" dirty="0">
                <a:solidFill>
                  <a:srgbClr val="252529"/>
                </a:solidFill>
                <a:latin typeface="Trebuchet MS"/>
                <a:cs typeface="Trebuchet MS"/>
              </a:rPr>
              <a:t>LOSE</a:t>
            </a:r>
            <a:endParaRPr sz="3100" dirty="0">
              <a:latin typeface="Trebuchet MS"/>
              <a:cs typeface="Trebuchet MS"/>
            </a:endParaRPr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8C5CFF28-0E68-41CB-8BAD-AF112E67E1D5}"/>
              </a:ext>
            </a:extLst>
          </p:cNvPr>
          <p:cNvSpPr txBox="1"/>
          <p:nvPr/>
        </p:nvSpPr>
        <p:spPr>
          <a:xfrm>
            <a:off x="2438400" y="9035349"/>
            <a:ext cx="3400775" cy="3747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500"/>
              </a:lnSpc>
              <a:spcBef>
                <a:spcPts val="100"/>
              </a:spcBef>
            </a:pPr>
            <a:r>
              <a:rPr lang="en-US" sz="2200" dirty="0">
                <a:latin typeface="Trebuchet MS"/>
                <a:cs typeface="Trebuchet MS"/>
              </a:rPr>
              <a:t>When mark all mines cell</a:t>
            </a:r>
          </a:p>
        </p:txBody>
      </p:sp>
      <p:sp>
        <p:nvSpPr>
          <p:cNvPr id="31" name="object 13">
            <a:extLst>
              <a:ext uri="{FF2B5EF4-FFF2-40B4-BE49-F238E27FC236}">
                <a16:creationId xmlns:a16="http://schemas.microsoft.com/office/drawing/2014/main" id="{14FD257B-86E6-4F53-98C6-40C518A4DBB4}"/>
              </a:ext>
            </a:extLst>
          </p:cNvPr>
          <p:cNvSpPr txBox="1"/>
          <p:nvPr/>
        </p:nvSpPr>
        <p:spPr>
          <a:xfrm>
            <a:off x="11811000" y="9029937"/>
            <a:ext cx="3400775" cy="3747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500"/>
              </a:lnSpc>
              <a:spcBef>
                <a:spcPts val="100"/>
              </a:spcBef>
            </a:pPr>
            <a:r>
              <a:rPr lang="en-US" sz="2200" dirty="0">
                <a:latin typeface="Trebuchet MS"/>
                <a:cs typeface="Trebuchet MS"/>
              </a:rPr>
              <a:t>Click on the mines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4B2A503-39F6-46B3-8383-F438B34A6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11" y="3335185"/>
            <a:ext cx="4152793" cy="4953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2625F28-E4F2-4291-8A2C-BDF5449F3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0" y="3335185"/>
            <a:ext cx="4152793" cy="49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6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265228" y="269715"/>
            <a:ext cx="86823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90" dirty="0">
                <a:solidFill>
                  <a:srgbClr val="252529"/>
                </a:solidFill>
                <a:latin typeface="Times New Roman"/>
                <a:cs typeface="Times New Roman"/>
              </a:rPr>
              <a:t>I</a:t>
            </a:r>
            <a:r>
              <a:rPr sz="7200" spc="1290" dirty="0">
                <a:solidFill>
                  <a:srgbClr val="252529"/>
                </a:solidFill>
                <a:latin typeface="Times New Roman"/>
                <a:cs typeface="Times New Roman"/>
              </a:rPr>
              <a:t>N</a:t>
            </a:r>
            <a:r>
              <a:rPr sz="7200" spc="1380" dirty="0">
                <a:solidFill>
                  <a:srgbClr val="252529"/>
                </a:solidFill>
                <a:latin typeface="Times New Roman"/>
                <a:cs typeface="Times New Roman"/>
              </a:rPr>
              <a:t>T</a:t>
            </a:r>
            <a:r>
              <a:rPr sz="7200" spc="869" dirty="0">
                <a:solidFill>
                  <a:srgbClr val="252529"/>
                </a:solidFill>
                <a:latin typeface="Times New Roman"/>
                <a:cs typeface="Times New Roman"/>
              </a:rPr>
              <a:t>R</a:t>
            </a:r>
            <a:r>
              <a:rPr sz="7200" spc="1610" dirty="0">
                <a:solidFill>
                  <a:srgbClr val="252529"/>
                </a:solidFill>
                <a:latin typeface="Times New Roman"/>
                <a:cs typeface="Times New Roman"/>
              </a:rPr>
              <a:t>O</a:t>
            </a:r>
            <a:r>
              <a:rPr sz="7200" spc="1165" dirty="0">
                <a:solidFill>
                  <a:srgbClr val="252529"/>
                </a:solidFill>
                <a:latin typeface="Times New Roman"/>
                <a:cs typeface="Times New Roman"/>
              </a:rPr>
              <a:t>D</a:t>
            </a:r>
            <a:r>
              <a:rPr sz="7200" spc="994" dirty="0">
                <a:solidFill>
                  <a:srgbClr val="252529"/>
                </a:solidFill>
                <a:latin typeface="Times New Roman"/>
                <a:cs typeface="Times New Roman"/>
              </a:rPr>
              <a:t>U</a:t>
            </a:r>
            <a:r>
              <a:rPr sz="7200" spc="969" dirty="0">
                <a:solidFill>
                  <a:srgbClr val="252529"/>
                </a:solidFill>
                <a:latin typeface="Times New Roman"/>
                <a:cs typeface="Times New Roman"/>
              </a:rPr>
              <a:t>C</a:t>
            </a:r>
            <a:r>
              <a:rPr sz="7200" spc="1380" dirty="0">
                <a:solidFill>
                  <a:srgbClr val="252529"/>
                </a:solidFill>
                <a:latin typeface="Times New Roman"/>
                <a:cs typeface="Times New Roman"/>
              </a:rPr>
              <a:t>T</a:t>
            </a:r>
            <a:r>
              <a:rPr sz="7200" spc="590" dirty="0">
                <a:solidFill>
                  <a:srgbClr val="252529"/>
                </a:solidFill>
                <a:latin typeface="Times New Roman"/>
                <a:cs typeface="Times New Roman"/>
              </a:rPr>
              <a:t>I</a:t>
            </a:r>
            <a:r>
              <a:rPr sz="7200" spc="1610" dirty="0">
                <a:solidFill>
                  <a:srgbClr val="252529"/>
                </a:solidFill>
                <a:latin typeface="Times New Roman"/>
                <a:cs typeface="Times New Roman"/>
              </a:rPr>
              <a:t>O</a:t>
            </a:r>
            <a:r>
              <a:rPr sz="7200" spc="1290" dirty="0">
                <a:solidFill>
                  <a:srgbClr val="252529"/>
                </a:solidFill>
                <a:latin typeface="Times New Roman"/>
                <a:cs typeface="Times New Roman"/>
              </a:rPr>
              <a:t>N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1539" y="1983600"/>
            <a:ext cx="4647565" cy="515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lang="en-US" sz="3100" spc="370" dirty="0">
                <a:solidFill>
                  <a:srgbClr val="252529"/>
                </a:solidFill>
                <a:latin typeface="Trebuchet MS"/>
                <a:cs typeface="Trebuchet MS"/>
              </a:rPr>
              <a:t>Hint</a:t>
            </a:r>
            <a:r>
              <a:rPr sz="3100" spc="-65" dirty="0">
                <a:solidFill>
                  <a:srgbClr val="252529"/>
                </a:solidFill>
                <a:latin typeface="Trebuchet MS"/>
                <a:cs typeface="Trebuchet MS"/>
              </a:rPr>
              <a:t>:</a:t>
            </a:r>
            <a:endParaRPr sz="3100" dirty="0">
              <a:latin typeface="Trebuchet MS"/>
              <a:cs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F4B5-0E05-4884-B6D6-8C1FCC16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57" y="3187575"/>
            <a:ext cx="3784038" cy="3772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11B668-4537-4561-8F58-0C48137E0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3187575"/>
            <a:ext cx="6338091" cy="3772394"/>
          </a:xfrm>
          <a:prstGeom prst="rect">
            <a:avLst/>
          </a:prstGeom>
        </p:spPr>
      </p:pic>
      <p:sp>
        <p:nvSpPr>
          <p:cNvPr id="44" name="object 13">
            <a:extLst>
              <a:ext uri="{FF2B5EF4-FFF2-40B4-BE49-F238E27FC236}">
                <a16:creationId xmlns:a16="http://schemas.microsoft.com/office/drawing/2014/main" id="{F85CB7CD-BF68-470A-8DC1-85B4BD468677}"/>
              </a:ext>
            </a:extLst>
          </p:cNvPr>
          <p:cNvSpPr txBox="1"/>
          <p:nvPr/>
        </p:nvSpPr>
        <p:spPr>
          <a:xfrm>
            <a:off x="-1562288" y="8066700"/>
            <a:ext cx="10187171" cy="473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500"/>
              </a:lnSpc>
              <a:spcBef>
                <a:spcPts val="100"/>
              </a:spcBef>
            </a:pPr>
            <a:r>
              <a:rPr lang="en-US" sz="2800" dirty="0">
                <a:latin typeface="Trebuchet MS"/>
                <a:cs typeface="Trebuchet MS"/>
              </a:rPr>
              <a:t>One of these maybe bomb</a:t>
            </a:r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A6A0204-DC84-4FA9-B249-8FFE9A795603}"/>
              </a:ext>
            </a:extLst>
          </p:cNvPr>
          <p:cNvSpPr txBox="1"/>
          <p:nvPr/>
        </p:nvSpPr>
        <p:spPr>
          <a:xfrm>
            <a:off x="8125410" y="8068005"/>
            <a:ext cx="10187171" cy="473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500"/>
              </a:lnSpc>
              <a:spcBef>
                <a:spcPts val="100"/>
              </a:spcBef>
            </a:pPr>
            <a:r>
              <a:rPr lang="en-US" sz="2800" dirty="0">
                <a:latin typeface="Trebuchet MS"/>
                <a:cs typeface="Trebuchet MS"/>
              </a:rPr>
              <a:t>2 means it touch 2 mines</a:t>
            </a:r>
          </a:p>
        </p:txBody>
      </p:sp>
    </p:spTree>
    <p:extLst>
      <p:ext uri="{BB962C8B-B14F-4D97-AF65-F5344CB8AC3E}">
        <p14:creationId xmlns:p14="http://schemas.microsoft.com/office/powerpoint/2010/main" val="418879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265228" y="269715"/>
            <a:ext cx="86823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90" dirty="0">
                <a:solidFill>
                  <a:srgbClr val="252529"/>
                </a:solidFill>
                <a:latin typeface="Times New Roman"/>
                <a:cs typeface="Times New Roman"/>
              </a:rPr>
              <a:t>I</a:t>
            </a:r>
            <a:r>
              <a:rPr sz="7200" spc="1290" dirty="0">
                <a:solidFill>
                  <a:srgbClr val="252529"/>
                </a:solidFill>
                <a:latin typeface="Times New Roman"/>
                <a:cs typeface="Times New Roman"/>
              </a:rPr>
              <a:t>N</a:t>
            </a:r>
            <a:r>
              <a:rPr sz="7200" spc="1380" dirty="0">
                <a:solidFill>
                  <a:srgbClr val="252529"/>
                </a:solidFill>
                <a:latin typeface="Times New Roman"/>
                <a:cs typeface="Times New Roman"/>
              </a:rPr>
              <a:t>T</a:t>
            </a:r>
            <a:r>
              <a:rPr sz="7200" spc="869" dirty="0">
                <a:solidFill>
                  <a:srgbClr val="252529"/>
                </a:solidFill>
                <a:latin typeface="Times New Roman"/>
                <a:cs typeface="Times New Roman"/>
              </a:rPr>
              <a:t>R</a:t>
            </a:r>
            <a:r>
              <a:rPr sz="7200" spc="1610" dirty="0">
                <a:solidFill>
                  <a:srgbClr val="252529"/>
                </a:solidFill>
                <a:latin typeface="Times New Roman"/>
                <a:cs typeface="Times New Roman"/>
              </a:rPr>
              <a:t>O</a:t>
            </a:r>
            <a:r>
              <a:rPr sz="7200" spc="1165" dirty="0">
                <a:solidFill>
                  <a:srgbClr val="252529"/>
                </a:solidFill>
                <a:latin typeface="Times New Roman"/>
                <a:cs typeface="Times New Roman"/>
              </a:rPr>
              <a:t>D</a:t>
            </a:r>
            <a:r>
              <a:rPr sz="7200" spc="994" dirty="0">
                <a:solidFill>
                  <a:srgbClr val="252529"/>
                </a:solidFill>
                <a:latin typeface="Times New Roman"/>
                <a:cs typeface="Times New Roman"/>
              </a:rPr>
              <a:t>U</a:t>
            </a:r>
            <a:r>
              <a:rPr sz="7200" spc="969" dirty="0">
                <a:solidFill>
                  <a:srgbClr val="252529"/>
                </a:solidFill>
                <a:latin typeface="Times New Roman"/>
                <a:cs typeface="Times New Roman"/>
              </a:rPr>
              <a:t>C</a:t>
            </a:r>
            <a:r>
              <a:rPr sz="7200" spc="1380" dirty="0">
                <a:solidFill>
                  <a:srgbClr val="252529"/>
                </a:solidFill>
                <a:latin typeface="Times New Roman"/>
                <a:cs typeface="Times New Roman"/>
              </a:rPr>
              <a:t>T</a:t>
            </a:r>
            <a:r>
              <a:rPr sz="7200" spc="590" dirty="0">
                <a:solidFill>
                  <a:srgbClr val="252529"/>
                </a:solidFill>
                <a:latin typeface="Times New Roman"/>
                <a:cs typeface="Times New Roman"/>
              </a:rPr>
              <a:t>I</a:t>
            </a:r>
            <a:r>
              <a:rPr sz="7200" spc="1610" dirty="0">
                <a:solidFill>
                  <a:srgbClr val="252529"/>
                </a:solidFill>
                <a:latin typeface="Times New Roman"/>
                <a:cs typeface="Times New Roman"/>
              </a:rPr>
              <a:t>O</a:t>
            </a:r>
            <a:r>
              <a:rPr sz="7200" spc="1290" dirty="0">
                <a:solidFill>
                  <a:srgbClr val="252529"/>
                </a:solidFill>
                <a:latin typeface="Times New Roman"/>
                <a:cs typeface="Times New Roman"/>
              </a:rPr>
              <a:t>N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1539" y="1983600"/>
            <a:ext cx="4647565" cy="5155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lang="en-US" sz="3100" spc="370" dirty="0">
                <a:solidFill>
                  <a:srgbClr val="252529"/>
                </a:solidFill>
                <a:latin typeface="Trebuchet MS"/>
                <a:cs typeface="Trebuchet MS"/>
              </a:rPr>
              <a:t>Extra Feature:</a:t>
            </a:r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F85CB7CD-BF68-470A-8DC1-85B4BD468677}"/>
              </a:ext>
            </a:extLst>
          </p:cNvPr>
          <p:cNvSpPr txBox="1"/>
          <p:nvPr/>
        </p:nvSpPr>
        <p:spPr>
          <a:xfrm>
            <a:off x="801539" y="2853631"/>
            <a:ext cx="8190061" cy="9775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lang="en-US" sz="2800" dirty="0">
                <a:latin typeface="Trebuchet MS"/>
                <a:cs typeface="Trebuchet MS"/>
              </a:rPr>
              <a:t>- Undo: let user return the previous step by clicking the Undo button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0DF97-5091-4A3F-95BA-2DBD2CEC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419" y="2853631"/>
            <a:ext cx="2251238" cy="977512"/>
          </a:xfrm>
          <a:prstGeom prst="rect">
            <a:avLst/>
          </a:prstGeom>
        </p:spPr>
      </p:pic>
      <p:sp>
        <p:nvSpPr>
          <p:cNvPr id="9" name="object 13">
            <a:extLst>
              <a:ext uri="{FF2B5EF4-FFF2-40B4-BE49-F238E27FC236}">
                <a16:creationId xmlns:a16="http://schemas.microsoft.com/office/drawing/2014/main" id="{AB20D290-830B-4286-B8D1-BCB7E1684A15}"/>
              </a:ext>
            </a:extLst>
          </p:cNvPr>
          <p:cNvSpPr txBox="1"/>
          <p:nvPr/>
        </p:nvSpPr>
        <p:spPr>
          <a:xfrm>
            <a:off x="801538" y="4654744"/>
            <a:ext cx="16953062" cy="9775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lang="en-US" sz="2800" dirty="0">
                <a:latin typeface="Trebuchet MS"/>
                <a:cs typeface="Trebuchet MS"/>
              </a:rPr>
              <a:t>- Custom Map: let user choose size of the minefield. There are 8x8, 16x16 and custom which user can set the size and number of mines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70273C-3172-4546-81F4-C1DC5EA9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24" y="5608904"/>
            <a:ext cx="4510387" cy="45596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C5CA9C-FE0B-4754-8E3C-490CDCCA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5545057"/>
            <a:ext cx="4510387" cy="46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8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7324725" cy="4774565"/>
            <a:chOff x="0" y="2"/>
            <a:chExt cx="7324725" cy="4774565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7324709" cy="43719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14525" y="3972640"/>
              <a:ext cx="1273810" cy="802005"/>
            </a:xfrm>
            <a:custGeom>
              <a:avLst/>
              <a:gdLst/>
              <a:ahLst/>
              <a:cxnLst/>
              <a:rect l="l" t="t" r="r" b="b"/>
              <a:pathLst>
                <a:path w="1273810" h="802004">
                  <a:moveTo>
                    <a:pt x="1273512" y="801841"/>
                  </a:moveTo>
                  <a:lnTo>
                    <a:pt x="0" y="801841"/>
                  </a:lnTo>
                  <a:lnTo>
                    <a:pt x="0" y="0"/>
                  </a:lnTo>
                  <a:lnTo>
                    <a:pt x="1273512" y="0"/>
                  </a:lnTo>
                  <a:lnTo>
                    <a:pt x="1273512" y="801841"/>
                  </a:lnTo>
                  <a:close/>
                </a:path>
              </a:pathLst>
            </a:custGeom>
            <a:solidFill>
              <a:srgbClr val="A19C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4747" y="4253971"/>
              <a:ext cx="533400" cy="236220"/>
            </a:xfrm>
            <a:custGeom>
              <a:avLst/>
              <a:gdLst/>
              <a:ahLst/>
              <a:cxnLst/>
              <a:rect l="l" t="t" r="r" b="b"/>
              <a:pathLst>
                <a:path w="533400" h="236220">
                  <a:moveTo>
                    <a:pt x="415426" y="235836"/>
                  </a:moveTo>
                  <a:lnTo>
                    <a:pt x="401272" y="221700"/>
                  </a:lnTo>
                  <a:lnTo>
                    <a:pt x="495382" y="127713"/>
                  </a:lnTo>
                  <a:lnTo>
                    <a:pt x="0" y="127713"/>
                  </a:lnTo>
                  <a:lnTo>
                    <a:pt x="0" y="107874"/>
                  </a:lnTo>
                  <a:lnTo>
                    <a:pt x="495382" y="107874"/>
                  </a:lnTo>
                  <a:lnTo>
                    <a:pt x="401272" y="14135"/>
                  </a:lnTo>
                  <a:lnTo>
                    <a:pt x="415426" y="0"/>
                  </a:lnTo>
                  <a:lnTo>
                    <a:pt x="533374" y="117794"/>
                  </a:lnTo>
                  <a:lnTo>
                    <a:pt x="415426" y="235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32156" y="5563349"/>
            <a:ext cx="4658360" cy="305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8000" spc="1075" dirty="0">
                <a:solidFill>
                  <a:srgbClr val="252529"/>
                </a:solidFill>
                <a:latin typeface="Times New Roman"/>
                <a:cs typeface="Times New Roman"/>
              </a:rPr>
              <a:t>C</a:t>
            </a:r>
            <a:r>
              <a:rPr sz="8000" spc="370" dirty="0">
                <a:solidFill>
                  <a:srgbClr val="252529"/>
                </a:solidFill>
                <a:latin typeface="Times New Roman"/>
                <a:cs typeface="Times New Roman"/>
              </a:rPr>
              <a:t>l</a:t>
            </a:r>
            <a:r>
              <a:rPr sz="8000" spc="390" dirty="0">
                <a:solidFill>
                  <a:srgbClr val="252529"/>
                </a:solidFill>
                <a:latin typeface="Times New Roman"/>
                <a:cs typeface="Times New Roman"/>
              </a:rPr>
              <a:t>A</a:t>
            </a:r>
            <a:r>
              <a:rPr sz="8000" spc="705" dirty="0">
                <a:solidFill>
                  <a:srgbClr val="252529"/>
                </a:solidFill>
                <a:latin typeface="Times New Roman"/>
                <a:cs typeface="Times New Roman"/>
              </a:rPr>
              <a:t>SS</a:t>
            </a:r>
            <a:r>
              <a:rPr sz="8000" spc="915" dirty="0">
                <a:solidFill>
                  <a:srgbClr val="252529"/>
                </a:solidFill>
                <a:latin typeface="Times New Roman"/>
                <a:cs typeface="Times New Roman"/>
              </a:rPr>
              <a:t>E</a:t>
            </a:r>
            <a:r>
              <a:rPr sz="8000" spc="445" dirty="0">
                <a:solidFill>
                  <a:srgbClr val="252529"/>
                </a:solidFill>
                <a:latin typeface="Times New Roman"/>
                <a:cs typeface="Times New Roman"/>
              </a:rPr>
              <a:t>S  </a:t>
            </a:r>
            <a:r>
              <a:rPr sz="8000" spc="1025" dirty="0">
                <a:solidFill>
                  <a:srgbClr val="252529"/>
                </a:solidFill>
                <a:latin typeface="Times New Roman"/>
                <a:cs typeface="Times New Roman"/>
              </a:rPr>
              <a:t>DESIGN</a:t>
            </a:r>
            <a:endParaRPr sz="800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1670"/>
              </a:spcBef>
            </a:pPr>
            <a:r>
              <a:rPr sz="2500" u="heavy" spc="-625" dirty="0">
                <a:solidFill>
                  <a:srgbClr val="252529"/>
                </a:solidFill>
                <a:uFill>
                  <a:solidFill>
                    <a:srgbClr val="252529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heavy" spc="-15" dirty="0">
                <a:solidFill>
                  <a:srgbClr val="252529"/>
                </a:solidFill>
                <a:uFill>
                  <a:solidFill>
                    <a:srgbClr val="252529"/>
                  </a:solidFill>
                </a:uFill>
                <a:latin typeface="Arial"/>
                <a:cs typeface="Arial"/>
                <a:hlinkClick r:id="rId3"/>
              </a:rPr>
              <a:t>FULL </a:t>
            </a:r>
            <a:r>
              <a:rPr sz="2500" b="1" u="heavy" spc="65" dirty="0">
                <a:solidFill>
                  <a:srgbClr val="252529"/>
                </a:solidFill>
                <a:uFill>
                  <a:solidFill>
                    <a:srgbClr val="252529"/>
                  </a:solidFill>
                </a:uFill>
                <a:latin typeface="Arial"/>
                <a:cs typeface="Arial"/>
                <a:hlinkClick r:id="rId3"/>
              </a:rPr>
              <a:t>UML</a:t>
            </a:r>
            <a:r>
              <a:rPr sz="2500" b="1" u="heavy" spc="-175" dirty="0">
                <a:solidFill>
                  <a:srgbClr val="252529"/>
                </a:solidFill>
                <a:uFill>
                  <a:solidFill>
                    <a:srgbClr val="252529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500" b="1" u="heavy" spc="65" dirty="0">
                <a:solidFill>
                  <a:srgbClr val="252529"/>
                </a:solidFill>
                <a:uFill>
                  <a:solidFill>
                    <a:srgbClr val="252529"/>
                  </a:solidFill>
                </a:uFill>
                <a:latin typeface="Arial"/>
                <a:cs typeface="Arial"/>
                <a:hlinkClick r:id="rId3"/>
              </a:rPr>
              <a:t>VIEW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82717" y="388799"/>
            <a:ext cx="9525" cy="904875"/>
          </a:xfrm>
          <a:custGeom>
            <a:avLst/>
            <a:gdLst/>
            <a:ahLst/>
            <a:cxnLst/>
            <a:rect l="l" t="t" r="r" b="b"/>
            <a:pathLst>
              <a:path w="9525" h="904875">
                <a:moveTo>
                  <a:pt x="9525" y="904875"/>
                </a:moveTo>
                <a:lnTo>
                  <a:pt x="0" y="904875"/>
                </a:lnTo>
                <a:lnTo>
                  <a:pt x="0" y="0"/>
                </a:lnTo>
                <a:lnTo>
                  <a:pt x="9525" y="0"/>
                </a:lnTo>
                <a:lnTo>
                  <a:pt x="9525" y="9048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472389" y="605349"/>
            <a:ext cx="16871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50" dirty="0">
                <a:solidFill>
                  <a:srgbClr val="252529"/>
                </a:solidFill>
                <a:latin typeface="Trebuchet MS"/>
                <a:cs typeface="Trebuchet MS"/>
              </a:rPr>
              <a:t>G</a:t>
            </a:r>
            <a:r>
              <a:rPr sz="2700" spc="105" dirty="0">
                <a:solidFill>
                  <a:srgbClr val="252529"/>
                </a:solidFill>
                <a:latin typeface="Trebuchet MS"/>
                <a:cs typeface="Trebuchet MS"/>
              </a:rPr>
              <a:t>a</a:t>
            </a:r>
            <a:r>
              <a:rPr sz="2700" spc="90" dirty="0">
                <a:solidFill>
                  <a:srgbClr val="252529"/>
                </a:solidFill>
                <a:latin typeface="Trebuchet MS"/>
                <a:cs typeface="Trebuchet MS"/>
              </a:rPr>
              <a:t>m</a:t>
            </a:r>
            <a:r>
              <a:rPr sz="2700" spc="45" dirty="0">
                <a:solidFill>
                  <a:srgbClr val="252529"/>
                </a:solidFill>
                <a:latin typeface="Trebuchet MS"/>
                <a:cs typeface="Trebuchet MS"/>
              </a:rPr>
              <a:t>e</a:t>
            </a:r>
            <a:r>
              <a:rPr sz="2700" spc="-385" dirty="0">
                <a:solidFill>
                  <a:srgbClr val="252529"/>
                </a:solidFill>
                <a:latin typeface="Trebuchet MS"/>
                <a:cs typeface="Trebuchet MS"/>
              </a:rPr>
              <a:t>.</a:t>
            </a:r>
            <a:r>
              <a:rPr sz="2700" spc="-285" dirty="0">
                <a:solidFill>
                  <a:srgbClr val="252529"/>
                </a:solidFill>
                <a:latin typeface="Trebuchet MS"/>
                <a:cs typeface="Trebuchet MS"/>
              </a:rPr>
              <a:t>j</a:t>
            </a:r>
            <a:r>
              <a:rPr sz="2700" spc="105" dirty="0">
                <a:solidFill>
                  <a:srgbClr val="252529"/>
                </a:solidFill>
                <a:latin typeface="Trebuchet MS"/>
                <a:cs typeface="Trebuchet MS"/>
              </a:rPr>
              <a:t>a</a:t>
            </a:r>
            <a:r>
              <a:rPr sz="2700" spc="35" dirty="0">
                <a:solidFill>
                  <a:srgbClr val="252529"/>
                </a:solidFill>
                <a:latin typeface="Trebuchet MS"/>
                <a:cs typeface="Trebuchet MS"/>
              </a:rPr>
              <a:t>v</a:t>
            </a:r>
            <a:r>
              <a:rPr sz="2700" spc="105" dirty="0">
                <a:solidFill>
                  <a:srgbClr val="252529"/>
                </a:solidFill>
                <a:latin typeface="Trebuchet MS"/>
                <a:cs typeface="Trebuchet MS"/>
              </a:rPr>
              <a:t>a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72389" y="1685325"/>
            <a:ext cx="5001895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5" dirty="0">
                <a:solidFill>
                  <a:srgbClr val="252529"/>
                </a:solidFill>
                <a:latin typeface="Trebuchet MS"/>
                <a:cs typeface="Trebuchet MS"/>
              </a:rPr>
              <a:t>Cell.java</a:t>
            </a:r>
            <a:endParaRPr sz="27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00"/>
              </a:spcBef>
            </a:pPr>
            <a:r>
              <a:rPr sz="2700" spc="10" dirty="0">
                <a:solidFill>
                  <a:srgbClr val="252529"/>
                </a:solidFill>
                <a:latin typeface="Trebuchet MS"/>
                <a:cs typeface="Trebuchet MS"/>
              </a:rPr>
              <a:t>Board.java</a:t>
            </a:r>
            <a:endParaRPr sz="27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 dirty="0">
              <a:latin typeface="Trebuchet MS"/>
              <a:cs typeface="Trebuchet MS"/>
            </a:endParaRPr>
          </a:p>
          <a:p>
            <a:pPr marL="12700" marR="2163445">
              <a:lnSpc>
                <a:spcPct val="115700"/>
              </a:lnSpc>
            </a:pPr>
            <a:r>
              <a:rPr sz="2700" spc="10" dirty="0">
                <a:solidFill>
                  <a:srgbClr val="252529"/>
                </a:solidFill>
                <a:latin typeface="Trebuchet MS"/>
                <a:cs typeface="Trebuchet MS"/>
              </a:rPr>
              <a:t>CellType.java</a:t>
            </a:r>
            <a:r>
              <a:rPr sz="2700" spc="-24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252529"/>
                </a:solidFill>
                <a:latin typeface="Trebuchet MS"/>
                <a:cs typeface="Trebuchet MS"/>
              </a:rPr>
              <a:t>and  </a:t>
            </a:r>
            <a:r>
              <a:rPr sz="2700" spc="50" dirty="0">
                <a:solidFill>
                  <a:srgbClr val="252529"/>
                </a:solidFill>
                <a:latin typeface="Trebuchet MS"/>
                <a:cs typeface="Trebuchet MS"/>
              </a:rPr>
              <a:t>ImageName.java</a:t>
            </a:r>
            <a:endParaRPr sz="27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700" spc="-15" dirty="0">
                <a:solidFill>
                  <a:srgbClr val="252529"/>
                </a:solidFill>
                <a:latin typeface="Trebuchet MS"/>
                <a:cs typeface="Trebuchet MS"/>
              </a:rPr>
              <a:t>Input.java </a:t>
            </a:r>
            <a:r>
              <a:rPr sz="2700" spc="95" dirty="0">
                <a:solidFill>
                  <a:srgbClr val="252529"/>
                </a:solidFill>
                <a:latin typeface="Trebuchet MS"/>
                <a:cs typeface="Trebuchet MS"/>
              </a:rPr>
              <a:t>and</a:t>
            </a:r>
            <a:r>
              <a:rPr sz="2700" spc="-39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solidFill>
                  <a:srgbClr val="252529"/>
                </a:solidFill>
                <a:latin typeface="Trebuchet MS"/>
                <a:cs typeface="Trebuchet MS"/>
              </a:rPr>
              <a:t>CustomMap.java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82717" y="1468773"/>
            <a:ext cx="9525" cy="904875"/>
          </a:xfrm>
          <a:custGeom>
            <a:avLst/>
            <a:gdLst/>
            <a:ahLst/>
            <a:cxnLst/>
            <a:rect l="l" t="t" r="r" b="b"/>
            <a:pathLst>
              <a:path w="9525" h="904875">
                <a:moveTo>
                  <a:pt x="9525" y="904875"/>
                </a:moveTo>
                <a:lnTo>
                  <a:pt x="0" y="904875"/>
                </a:lnTo>
                <a:lnTo>
                  <a:pt x="0" y="0"/>
                </a:lnTo>
                <a:lnTo>
                  <a:pt x="9525" y="0"/>
                </a:lnTo>
                <a:lnTo>
                  <a:pt x="9525" y="9048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82717" y="2591613"/>
            <a:ext cx="9525" cy="904875"/>
          </a:xfrm>
          <a:custGeom>
            <a:avLst/>
            <a:gdLst/>
            <a:ahLst/>
            <a:cxnLst/>
            <a:rect l="l" t="t" r="r" b="b"/>
            <a:pathLst>
              <a:path w="9525" h="904875">
                <a:moveTo>
                  <a:pt x="9525" y="904875"/>
                </a:moveTo>
                <a:lnTo>
                  <a:pt x="0" y="904875"/>
                </a:lnTo>
                <a:lnTo>
                  <a:pt x="0" y="0"/>
                </a:lnTo>
                <a:lnTo>
                  <a:pt x="9525" y="0"/>
                </a:lnTo>
                <a:lnTo>
                  <a:pt x="9525" y="9048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4000" y="7534747"/>
            <a:ext cx="9143999" cy="2752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82717" y="3716700"/>
            <a:ext cx="9525" cy="904875"/>
          </a:xfrm>
          <a:custGeom>
            <a:avLst/>
            <a:gdLst/>
            <a:ahLst/>
            <a:cxnLst/>
            <a:rect l="l" t="t" r="r" b="b"/>
            <a:pathLst>
              <a:path w="9525" h="904875">
                <a:moveTo>
                  <a:pt x="9525" y="904875"/>
                </a:moveTo>
                <a:lnTo>
                  <a:pt x="0" y="904875"/>
                </a:lnTo>
                <a:lnTo>
                  <a:pt x="0" y="0"/>
                </a:lnTo>
                <a:lnTo>
                  <a:pt x="9525" y="0"/>
                </a:lnTo>
                <a:lnTo>
                  <a:pt x="9525" y="9048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82717" y="5379079"/>
            <a:ext cx="9525" cy="904875"/>
          </a:xfrm>
          <a:custGeom>
            <a:avLst/>
            <a:gdLst/>
            <a:ahLst/>
            <a:cxnLst/>
            <a:rect l="l" t="t" r="r" b="b"/>
            <a:pathLst>
              <a:path w="9525" h="904875">
                <a:moveTo>
                  <a:pt x="9525" y="904875"/>
                </a:moveTo>
                <a:lnTo>
                  <a:pt x="0" y="904875"/>
                </a:lnTo>
                <a:lnTo>
                  <a:pt x="0" y="0"/>
                </a:lnTo>
                <a:lnTo>
                  <a:pt x="9525" y="0"/>
                </a:lnTo>
                <a:lnTo>
                  <a:pt x="9525" y="9048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967" y="1275877"/>
            <a:ext cx="74783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180" dirty="0">
                <a:solidFill>
                  <a:srgbClr val="252529"/>
                </a:solidFill>
                <a:latin typeface="Times New Roman"/>
                <a:cs typeface="Times New Roman"/>
              </a:rPr>
              <a:t>ALGORITHM</a:t>
            </a:r>
            <a:endParaRPr sz="8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9667" y="4598212"/>
            <a:ext cx="9525" cy="904875"/>
          </a:xfrm>
          <a:custGeom>
            <a:avLst/>
            <a:gdLst/>
            <a:ahLst/>
            <a:cxnLst/>
            <a:rect l="l" t="t" r="r" b="b"/>
            <a:pathLst>
              <a:path w="9525" h="904875">
                <a:moveTo>
                  <a:pt x="9525" y="904875"/>
                </a:moveTo>
                <a:lnTo>
                  <a:pt x="0" y="904875"/>
                </a:lnTo>
                <a:lnTo>
                  <a:pt x="0" y="0"/>
                </a:lnTo>
                <a:lnTo>
                  <a:pt x="9525" y="0"/>
                </a:lnTo>
                <a:lnTo>
                  <a:pt x="9525" y="9048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9335" y="4814752"/>
            <a:ext cx="170561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00" dirty="0">
                <a:solidFill>
                  <a:srgbClr val="252529"/>
                </a:solidFill>
                <a:latin typeface="Trebuchet MS"/>
                <a:cs typeface="Trebuchet MS"/>
              </a:rPr>
              <a:t>2D</a:t>
            </a:r>
            <a:r>
              <a:rPr sz="2700" spc="-270" dirty="0">
                <a:solidFill>
                  <a:srgbClr val="252529"/>
                </a:solidFill>
                <a:latin typeface="Trebuchet MS"/>
                <a:cs typeface="Trebuchet MS"/>
              </a:rPr>
              <a:t> </a:t>
            </a:r>
            <a:r>
              <a:rPr sz="2700" spc="250" dirty="0">
                <a:solidFill>
                  <a:srgbClr val="252529"/>
                </a:solidFill>
                <a:latin typeface="Trebuchet MS"/>
                <a:cs typeface="Trebuchet MS"/>
              </a:rPr>
              <a:t>ARRAY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9335" y="6537695"/>
            <a:ext cx="21691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75" dirty="0">
                <a:solidFill>
                  <a:srgbClr val="252529"/>
                </a:solidFill>
                <a:latin typeface="Trebuchet MS"/>
                <a:cs typeface="Trebuchet MS"/>
              </a:rPr>
              <a:t>COLLECTION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59667" y="6321125"/>
            <a:ext cx="9525" cy="904875"/>
          </a:xfrm>
          <a:custGeom>
            <a:avLst/>
            <a:gdLst/>
            <a:ahLst/>
            <a:cxnLst/>
            <a:rect l="l" t="t" r="r" b="b"/>
            <a:pathLst>
              <a:path w="9525" h="904875">
                <a:moveTo>
                  <a:pt x="9525" y="904875"/>
                </a:moveTo>
                <a:lnTo>
                  <a:pt x="0" y="904875"/>
                </a:lnTo>
                <a:lnTo>
                  <a:pt x="0" y="0"/>
                </a:lnTo>
                <a:lnTo>
                  <a:pt x="9525" y="0"/>
                </a:lnTo>
                <a:lnTo>
                  <a:pt x="9525" y="9048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49335" y="8260608"/>
            <a:ext cx="20167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254" dirty="0">
                <a:solidFill>
                  <a:srgbClr val="252529"/>
                </a:solidFill>
                <a:latin typeface="Trebuchet MS"/>
                <a:cs typeface="Trebuchet MS"/>
              </a:rPr>
              <a:t>R</a:t>
            </a:r>
            <a:r>
              <a:rPr sz="2700" spc="225" dirty="0">
                <a:solidFill>
                  <a:srgbClr val="252529"/>
                </a:solidFill>
                <a:latin typeface="Trebuchet MS"/>
                <a:cs typeface="Trebuchet MS"/>
              </a:rPr>
              <a:t>E</a:t>
            </a:r>
            <a:r>
              <a:rPr sz="2700" spc="240" dirty="0">
                <a:solidFill>
                  <a:srgbClr val="252529"/>
                </a:solidFill>
                <a:latin typeface="Trebuchet MS"/>
                <a:cs typeface="Trebuchet MS"/>
              </a:rPr>
              <a:t>C</a:t>
            </a:r>
            <a:r>
              <a:rPr sz="2700" spc="140" dirty="0">
                <a:solidFill>
                  <a:srgbClr val="252529"/>
                </a:solidFill>
                <a:latin typeface="Trebuchet MS"/>
                <a:cs typeface="Trebuchet MS"/>
              </a:rPr>
              <a:t>U</a:t>
            </a:r>
            <a:r>
              <a:rPr sz="2700" spc="254" dirty="0">
                <a:solidFill>
                  <a:srgbClr val="252529"/>
                </a:solidFill>
                <a:latin typeface="Trebuchet MS"/>
                <a:cs typeface="Trebuchet MS"/>
              </a:rPr>
              <a:t>R</a:t>
            </a:r>
            <a:r>
              <a:rPr sz="2700" spc="515" dirty="0">
                <a:solidFill>
                  <a:srgbClr val="252529"/>
                </a:solidFill>
                <a:latin typeface="Trebuchet MS"/>
                <a:cs typeface="Trebuchet MS"/>
              </a:rPr>
              <a:t>S</a:t>
            </a:r>
            <a:r>
              <a:rPr sz="2700" spc="10" dirty="0">
                <a:solidFill>
                  <a:srgbClr val="252529"/>
                </a:solidFill>
                <a:latin typeface="Trebuchet MS"/>
                <a:cs typeface="Trebuchet MS"/>
              </a:rPr>
              <a:t>I</a:t>
            </a:r>
            <a:r>
              <a:rPr sz="2700" spc="160" dirty="0">
                <a:solidFill>
                  <a:srgbClr val="252529"/>
                </a:solidFill>
                <a:latin typeface="Trebuchet MS"/>
                <a:cs typeface="Trebuchet MS"/>
              </a:rPr>
              <a:t>O</a:t>
            </a:r>
            <a:r>
              <a:rPr sz="2700" spc="310" dirty="0">
                <a:solidFill>
                  <a:srgbClr val="252529"/>
                </a:solidFill>
                <a:latin typeface="Trebuchet MS"/>
                <a:cs typeface="Trebuchet MS"/>
              </a:rPr>
              <a:t>N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59667" y="8044037"/>
            <a:ext cx="9525" cy="904875"/>
          </a:xfrm>
          <a:custGeom>
            <a:avLst/>
            <a:gdLst/>
            <a:ahLst/>
            <a:cxnLst/>
            <a:rect l="l" t="t" r="r" b="b"/>
            <a:pathLst>
              <a:path w="9525" h="904875">
                <a:moveTo>
                  <a:pt x="9525" y="904875"/>
                </a:moveTo>
                <a:lnTo>
                  <a:pt x="0" y="904875"/>
                </a:lnTo>
                <a:lnTo>
                  <a:pt x="0" y="0"/>
                </a:lnTo>
                <a:lnTo>
                  <a:pt x="9525" y="0"/>
                </a:lnTo>
                <a:lnTo>
                  <a:pt x="9525" y="904875"/>
                </a:lnTo>
                <a:close/>
              </a:path>
            </a:pathLst>
          </a:custGeom>
          <a:solidFill>
            <a:srgbClr val="2525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5252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BACBA8D7012C48B9C8989B75D8BCD9" ma:contentTypeVersion="8" ma:contentTypeDescription="Create a new document." ma:contentTypeScope="" ma:versionID="474cbedf9fe899a4586ab3b23203738b">
  <xsd:schema xmlns:xsd="http://www.w3.org/2001/XMLSchema" xmlns:xs="http://www.w3.org/2001/XMLSchema" xmlns:p="http://schemas.microsoft.com/office/2006/metadata/properties" xmlns:ns2="401e854d-4c99-4619-a021-0c4803366ce8" targetNamespace="http://schemas.microsoft.com/office/2006/metadata/properties" ma:root="true" ma:fieldsID="a6a39d80263f6df6fe1e331fcabb0f41" ns2:_="">
    <xsd:import namespace="401e854d-4c99-4619-a021-0c4803366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1e854d-4c99-4619-a021-0c4803366c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F2D98B-AF7F-4E57-AFE0-3F407C4C4699}"/>
</file>

<file path=customXml/itemProps2.xml><?xml version="1.0" encoding="utf-8"?>
<ds:datastoreItem xmlns:ds="http://schemas.openxmlformats.org/officeDocument/2006/customXml" ds:itemID="{CA5CF122-99C4-461C-899C-F758087DC4CD}"/>
</file>

<file path=customXml/itemProps3.xml><?xml version="1.0" encoding="utf-8"?>
<ds:datastoreItem xmlns:ds="http://schemas.openxmlformats.org/officeDocument/2006/customXml" ds:itemID="{62EC0087-8FDE-4685-98B6-A7E57C9E899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727</Words>
  <Application>Microsoft Office PowerPoint</Application>
  <PresentationFormat>Custom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Times New Roman</vt:lpstr>
      <vt:lpstr>Trebuchet MS</vt:lpstr>
      <vt:lpstr>Verdana</vt:lpstr>
      <vt:lpstr>Office Theme</vt:lpstr>
      <vt:lpstr>MINESWEEPER</vt:lpstr>
      <vt:lpstr>01 INTRODUCTION</vt:lpstr>
      <vt:lpstr>INTRODUCTION</vt:lpstr>
      <vt:lpstr>INTRODUCTION</vt:lpstr>
      <vt:lpstr>INTRODUCTION</vt:lpstr>
      <vt:lpstr>INTRODUCTION</vt:lpstr>
      <vt:lpstr>INTRODUCTION</vt:lpstr>
      <vt:lpstr>Game.java</vt:lpstr>
      <vt:lpstr>ALGORITHM</vt:lpstr>
      <vt:lpstr>ALGORITHM</vt:lpstr>
      <vt:lpstr>ALGORITHM</vt:lpstr>
      <vt:lpstr>ALGORITHM RECURSION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MINDSWEEPER</dc:title>
  <cp:lastModifiedBy>PHAN VO PHUONG TUNG</cp:lastModifiedBy>
  <cp:revision>33</cp:revision>
  <dcterms:created xsi:type="dcterms:W3CDTF">2021-06-07T04:12:47Z</dcterms:created>
  <dcterms:modified xsi:type="dcterms:W3CDTF">2021-06-07T05:10:23Z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2021-06-07T00:00:00Z</vt:filetime>
  </property>
  <property fmtid="{D5CDD505-2E9C-101B-9397-08002B2CF9AE}" pid="3" name="ContentTypeId">
    <vt:lpwstr>0x01010070BACBA8D7012C48B9C8989B75D8BCD9</vt:lpwstr>
  </property>
</Properties>
</file>